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handoutMasterIdLst>
    <p:handoutMasterId r:id="rId22"/>
  </p:handoutMasterIdLst>
  <p:sldIdLst>
    <p:sldId id="365" r:id="rId6"/>
    <p:sldId id="387" r:id="rId7"/>
    <p:sldId id="388" r:id="rId8"/>
    <p:sldId id="380" r:id="rId9"/>
    <p:sldId id="394" r:id="rId10"/>
    <p:sldId id="369" r:id="rId11"/>
    <p:sldId id="389" r:id="rId12"/>
    <p:sldId id="390" r:id="rId13"/>
    <p:sldId id="391" r:id="rId14"/>
    <p:sldId id="392" r:id="rId15"/>
    <p:sldId id="395" r:id="rId16"/>
    <p:sldId id="396" r:id="rId17"/>
    <p:sldId id="398" r:id="rId18"/>
    <p:sldId id="397" r:id="rId19"/>
    <p:sldId id="399" r:id="rId20"/>
  </p:sldIdLst>
  <p:sldSz cx="9144000" cy="6858000" type="screen4x3"/>
  <p:notesSz cx="6797675" cy="9928225"/>
  <p:custDataLst>
    <p:tags r:id="rId23"/>
  </p:custData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onald"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6FB3"/>
    <a:srgbClr val="697483"/>
    <a:srgbClr val="588E2C"/>
    <a:srgbClr val="BFBFBF"/>
    <a:srgbClr val="979797"/>
    <a:srgbClr val="8E8E8E"/>
    <a:srgbClr val="006FC5"/>
    <a:srgbClr val="000000"/>
    <a:srgbClr val="D5EFFF"/>
    <a:srgbClr val="A3D8FF"/>
  </p:clrMru>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8" autoAdjust="0"/>
    <p:restoredTop sz="85211" autoAdjust="0"/>
  </p:normalViewPr>
  <p:slideViewPr>
    <p:cSldViewPr snapToGrid="0">
      <p:cViewPr>
        <p:scale>
          <a:sx n="71" d="100"/>
          <a:sy n="71" d="100"/>
        </p:scale>
        <p:origin x="-1494" y="-90"/>
      </p:cViewPr>
      <p:guideLst>
        <p:guide orient="horz" pos="3883"/>
        <p:guide orient="horz" pos="278"/>
        <p:guide orient="horz" pos="4213"/>
        <p:guide orient="horz" pos="901"/>
        <p:guide pos="131"/>
        <p:guide pos="5643"/>
        <p:guide pos="2857"/>
        <p:guide pos="512"/>
        <p:guide pos="4555"/>
        <p:guide pos="233"/>
        <p:guide pos="55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184" y="-114"/>
      </p:cViewPr>
      <p:guideLst>
        <p:guide orient="horz" pos="3127"/>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576"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41987" name="Rectangle 3"/>
          <p:cNvSpPr>
            <a:spLocks noGrp="1" noChangeArrowheads="1"/>
          </p:cNvSpPr>
          <p:nvPr>
            <p:ph type="dt" sz="quarter" idx="1"/>
          </p:nvPr>
        </p:nvSpPr>
        <p:spPr bwMode="auto">
          <a:xfrm>
            <a:off x="3849482" y="0"/>
            <a:ext cx="2946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41988" name="Rectangle 4"/>
          <p:cNvSpPr>
            <a:spLocks noGrp="1" noChangeArrowheads="1"/>
          </p:cNvSpPr>
          <p:nvPr>
            <p:ph type="ftr" sz="quarter" idx="2"/>
          </p:nvPr>
        </p:nvSpPr>
        <p:spPr bwMode="auto">
          <a:xfrm>
            <a:off x="0" y="9429750"/>
            <a:ext cx="2946576"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41989" name="Rectangle 5"/>
          <p:cNvSpPr>
            <a:spLocks noGrp="1" noChangeArrowheads="1"/>
          </p:cNvSpPr>
          <p:nvPr>
            <p:ph type="sldNum" sz="quarter" idx="3"/>
          </p:nvPr>
        </p:nvSpPr>
        <p:spPr bwMode="auto">
          <a:xfrm>
            <a:off x="3849482" y="9429750"/>
            <a:ext cx="2946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861B8B0-EBBC-4A3C-BB9F-B288F50CF5E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576"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14339" name="Rectangle 3"/>
          <p:cNvSpPr>
            <a:spLocks noGrp="1" noChangeArrowheads="1"/>
          </p:cNvSpPr>
          <p:nvPr>
            <p:ph type="dt" idx="1"/>
          </p:nvPr>
        </p:nvSpPr>
        <p:spPr bwMode="auto">
          <a:xfrm>
            <a:off x="3849482" y="0"/>
            <a:ext cx="2946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79606" y="4716464"/>
            <a:ext cx="5438464"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342" name="Rectangle 6"/>
          <p:cNvSpPr>
            <a:spLocks noGrp="1" noChangeArrowheads="1"/>
          </p:cNvSpPr>
          <p:nvPr>
            <p:ph type="ftr" sz="quarter" idx="4"/>
          </p:nvPr>
        </p:nvSpPr>
        <p:spPr bwMode="auto">
          <a:xfrm>
            <a:off x="0" y="9429750"/>
            <a:ext cx="2946576"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14343" name="Rectangle 7"/>
          <p:cNvSpPr>
            <a:spLocks noGrp="1" noChangeArrowheads="1"/>
          </p:cNvSpPr>
          <p:nvPr>
            <p:ph type="sldNum" sz="quarter" idx="5"/>
          </p:nvPr>
        </p:nvSpPr>
        <p:spPr bwMode="auto">
          <a:xfrm>
            <a:off x="3849482" y="9429750"/>
            <a:ext cx="2946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F5AB752-6E25-437F-BAAE-13B681521B19}"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2F5AB752-6E25-437F-BAAE-13B681521B19}" type="slidenum">
              <a:rPr lang="de-DE" smtClean="0"/>
              <a:pPr>
                <a:defRPr/>
              </a:pPr>
              <a:t>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D857F5-51D2-49DF-9673-9CC094709271}" type="slidenum">
              <a:rPr lang="de-CH"/>
              <a:pPr/>
              <a:t>5</a:t>
            </a:fld>
            <a:endParaRPr lang="de-CH"/>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0438" eaLnBrk="0" hangingPunct="0">
              <a:defRPr sz="2000">
                <a:solidFill>
                  <a:schemeClr val="tx1"/>
                </a:solidFill>
                <a:latin typeface="Trade Gothic LT Std Light" pitchFamily="50" charset="0"/>
              </a:defRPr>
            </a:lvl1pPr>
            <a:lvl2pPr marL="742950" indent="-285750" defTabSz="960438" eaLnBrk="0" hangingPunct="0">
              <a:defRPr sz="2000">
                <a:solidFill>
                  <a:schemeClr val="tx1"/>
                </a:solidFill>
                <a:latin typeface="Trade Gothic LT Std Light" pitchFamily="50" charset="0"/>
              </a:defRPr>
            </a:lvl2pPr>
            <a:lvl3pPr marL="1143000" indent="-228600" defTabSz="960438" eaLnBrk="0" hangingPunct="0">
              <a:defRPr sz="2000">
                <a:solidFill>
                  <a:schemeClr val="tx1"/>
                </a:solidFill>
                <a:latin typeface="Trade Gothic LT Std Light" pitchFamily="50" charset="0"/>
              </a:defRPr>
            </a:lvl3pPr>
            <a:lvl4pPr marL="1600200" indent="-228600" defTabSz="960438" eaLnBrk="0" hangingPunct="0">
              <a:defRPr sz="2000">
                <a:solidFill>
                  <a:schemeClr val="tx1"/>
                </a:solidFill>
                <a:latin typeface="Trade Gothic LT Std Light" pitchFamily="50" charset="0"/>
              </a:defRPr>
            </a:lvl4pPr>
            <a:lvl5pPr marL="2057400" indent="-228600" defTabSz="960438" eaLnBrk="0" hangingPunct="0">
              <a:defRPr sz="2000">
                <a:solidFill>
                  <a:schemeClr val="tx1"/>
                </a:solidFill>
                <a:latin typeface="Trade Gothic LT Std Light" pitchFamily="50" charset="0"/>
              </a:defRPr>
            </a:lvl5pPr>
            <a:lvl6pPr marL="2514600" indent="-228600" defTabSz="960438" eaLnBrk="0" fontAlgn="base" hangingPunct="0">
              <a:spcBef>
                <a:spcPct val="0"/>
              </a:spcBef>
              <a:spcAft>
                <a:spcPct val="0"/>
              </a:spcAft>
              <a:defRPr sz="2000">
                <a:solidFill>
                  <a:schemeClr val="tx1"/>
                </a:solidFill>
                <a:latin typeface="Trade Gothic LT Std Light" pitchFamily="50" charset="0"/>
              </a:defRPr>
            </a:lvl6pPr>
            <a:lvl7pPr marL="2971800" indent="-228600" defTabSz="960438" eaLnBrk="0" fontAlgn="base" hangingPunct="0">
              <a:spcBef>
                <a:spcPct val="0"/>
              </a:spcBef>
              <a:spcAft>
                <a:spcPct val="0"/>
              </a:spcAft>
              <a:defRPr sz="2000">
                <a:solidFill>
                  <a:schemeClr val="tx1"/>
                </a:solidFill>
                <a:latin typeface="Trade Gothic LT Std Light" pitchFamily="50" charset="0"/>
              </a:defRPr>
            </a:lvl7pPr>
            <a:lvl8pPr marL="3429000" indent="-228600" defTabSz="960438" eaLnBrk="0" fontAlgn="base" hangingPunct="0">
              <a:spcBef>
                <a:spcPct val="0"/>
              </a:spcBef>
              <a:spcAft>
                <a:spcPct val="0"/>
              </a:spcAft>
              <a:defRPr sz="2000">
                <a:solidFill>
                  <a:schemeClr val="tx1"/>
                </a:solidFill>
                <a:latin typeface="Trade Gothic LT Std Light" pitchFamily="50" charset="0"/>
              </a:defRPr>
            </a:lvl8pPr>
            <a:lvl9pPr marL="3886200" indent="-228600" defTabSz="960438" eaLnBrk="0" fontAlgn="base" hangingPunct="0">
              <a:spcBef>
                <a:spcPct val="0"/>
              </a:spcBef>
              <a:spcAft>
                <a:spcPct val="0"/>
              </a:spcAft>
              <a:defRPr sz="2000">
                <a:solidFill>
                  <a:schemeClr val="tx1"/>
                </a:solidFill>
                <a:latin typeface="Trade Gothic LT Std Light" pitchFamily="50" charset="0"/>
              </a:defRPr>
            </a:lvl9pPr>
          </a:lstStyle>
          <a:p>
            <a:pPr eaLnBrk="1" hangingPunct="1"/>
            <a:fld id="{F5C14C30-7966-4117-883A-BC9E361E6C09}" type="slidenum">
              <a:rPr lang="de-DE" sz="1300" smtClean="0">
                <a:latin typeface="Arial" charset="0"/>
              </a:rPr>
              <a:pPr eaLnBrk="1" hangingPunct="1"/>
              <a:t>8</a:t>
            </a:fld>
            <a:endParaRPr lang="de-DE" sz="130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0438" eaLnBrk="0" hangingPunct="0">
              <a:defRPr sz="2000">
                <a:solidFill>
                  <a:schemeClr val="tx1"/>
                </a:solidFill>
                <a:latin typeface="Trade Gothic LT Std Light" pitchFamily="50" charset="0"/>
              </a:defRPr>
            </a:lvl1pPr>
            <a:lvl2pPr marL="742950" indent="-285750" defTabSz="960438" eaLnBrk="0" hangingPunct="0">
              <a:defRPr sz="2000">
                <a:solidFill>
                  <a:schemeClr val="tx1"/>
                </a:solidFill>
                <a:latin typeface="Trade Gothic LT Std Light" pitchFamily="50" charset="0"/>
              </a:defRPr>
            </a:lvl2pPr>
            <a:lvl3pPr marL="1143000" indent="-228600" defTabSz="960438" eaLnBrk="0" hangingPunct="0">
              <a:defRPr sz="2000">
                <a:solidFill>
                  <a:schemeClr val="tx1"/>
                </a:solidFill>
                <a:latin typeface="Trade Gothic LT Std Light" pitchFamily="50" charset="0"/>
              </a:defRPr>
            </a:lvl3pPr>
            <a:lvl4pPr marL="1600200" indent="-228600" defTabSz="960438" eaLnBrk="0" hangingPunct="0">
              <a:defRPr sz="2000">
                <a:solidFill>
                  <a:schemeClr val="tx1"/>
                </a:solidFill>
                <a:latin typeface="Trade Gothic LT Std Light" pitchFamily="50" charset="0"/>
              </a:defRPr>
            </a:lvl4pPr>
            <a:lvl5pPr marL="2057400" indent="-228600" defTabSz="960438" eaLnBrk="0" hangingPunct="0">
              <a:defRPr sz="2000">
                <a:solidFill>
                  <a:schemeClr val="tx1"/>
                </a:solidFill>
                <a:latin typeface="Trade Gothic LT Std Light" pitchFamily="50" charset="0"/>
              </a:defRPr>
            </a:lvl5pPr>
            <a:lvl6pPr marL="2514600" indent="-228600" defTabSz="960438" eaLnBrk="0" fontAlgn="base" hangingPunct="0">
              <a:spcBef>
                <a:spcPct val="0"/>
              </a:spcBef>
              <a:spcAft>
                <a:spcPct val="0"/>
              </a:spcAft>
              <a:defRPr sz="2000">
                <a:solidFill>
                  <a:schemeClr val="tx1"/>
                </a:solidFill>
                <a:latin typeface="Trade Gothic LT Std Light" pitchFamily="50" charset="0"/>
              </a:defRPr>
            </a:lvl6pPr>
            <a:lvl7pPr marL="2971800" indent="-228600" defTabSz="960438" eaLnBrk="0" fontAlgn="base" hangingPunct="0">
              <a:spcBef>
                <a:spcPct val="0"/>
              </a:spcBef>
              <a:spcAft>
                <a:spcPct val="0"/>
              </a:spcAft>
              <a:defRPr sz="2000">
                <a:solidFill>
                  <a:schemeClr val="tx1"/>
                </a:solidFill>
                <a:latin typeface="Trade Gothic LT Std Light" pitchFamily="50" charset="0"/>
              </a:defRPr>
            </a:lvl7pPr>
            <a:lvl8pPr marL="3429000" indent="-228600" defTabSz="960438" eaLnBrk="0" fontAlgn="base" hangingPunct="0">
              <a:spcBef>
                <a:spcPct val="0"/>
              </a:spcBef>
              <a:spcAft>
                <a:spcPct val="0"/>
              </a:spcAft>
              <a:defRPr sz="2000">
                <a:solidFill>
                  <a:schemeClr val="tx1"/>
                </a:solidFill>
                <a:latin typeface="Trade Gothic LT Std Light" pitchFamily="50" charset="0"/>
              </a:defRPr>
            </a:lvl8pPr>
            <a:lvl9pPr marL="3886200" indent="-228600" defTabSz="960438" eaLnBrk="0" fontAlgn="base" hangingPunct="0">
              <a:spcBef>
                <a:spcPct val="0"/>
              </a:spcBef>
              <a:spcAft>
                <a:spcPct val="0"/>
              </a:spcAft>
              <a:defRPr sz="2000">
                <a:solidFill>
                  <a:schemeClr val="tx1"/>
                </a:solidFill>
                <a:latin typeface="Trade Gothic LT Std Light" pitchFamily="50" charset="0"/>
              </a:defRPr>
            </a:lvl9pPr>
          </a:lstStyle>
          <a:p>
            <a:pPr eaLnBrk="1" hangingPunct="1"/>
            <a:fld id="{F5C14C30-7966-4117-883A-BC9E361E6C09}" type="slidenum">
              <a:rPr lang="de-DE" sz="1300" smtClean="0">
                <a:latin typeface="Arial" charset="0"/>
              </a:rPr>
              <a:pPr eaLnBrk="1" hangingPunct="1"/>
              <a:t>9</a:t>
            </a:fld>
            <a:endParaRPr lang="de-DE" sz="130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0438" eaLnBrk="0" hangingPunct="0">
              <a:defRPr sz="2000">
                <a:solidFill>
                  <a:schemeClr val="tx1"/>
                </a:solidFill>
                <a:latin typeface="Trade Gothic LT Std Light" pitchFamily="50" charset="0"/>
              </a:defRPr>
            </a:lvl1pPr>
            <a:lvl2pPr marL="742950" indent="-285750" defTabSz="960438" eaLnBrk="0" hangingPunct="0">
              <a:defRPr sz="2000">
                <a:solidFill>
                  <a:schemeClr val="tx1"/>
                </a:solidFill>
                <a:latin typeface="Trade Gothic LT Std Light" pitchFamily="50" charset="0"/>
              </a:defRPr>
            </a:lvl2pPr>
            <a:lvl3pPr marL="1143000" indent="-228600" defTabSz="960438" eaLnBrk="0" hangingPunct="0">
              <a:defRPr sz="2000">
                <a:solidFill>
                  <a:schemeClr val="tx1"/>
                </a:solidFill>
                <a:latin typeface="Trade Gothic LT Std Light" pitchFamily="50" charset="0"/>
              </a:defRPr>
            </a:lvl3pPr>
            <a:lvl4pPr marL="1600200" indent="-228600" defTabSz="960438" eaLnBrk="0" hangingPunct="0">
              <a:defRPr sz="2000">
                <a:solidFill>
                  <a:schemeClr val="tx1"/>
                </a:solidFill>
                <a:latin typeface="Trade Gothic LT Std Light" pitchFamily="50" charset="0"/>
              </a:defRPr>
            </a:lvl4pPr>
            <a:lvl5pPr marL="2057400" indent="-228600" defTabSz="960438" eaLnBrk="0" hangingPunct="0">
              <a:defRPr sz="2000">
                <a:solidFill>
                  <a:schemeClr val="tx1"/>
                </a:solidFill>
                <a:latin typeface="Trade Gothic LT Std Light" pitchFamily="50" charset="0"/>
              </a:defRPr>
            </a:lvl5pPr>
            <a:lvl6pPr marL="2514600" indent="-228600" defTabSz="960438" eaLnBrk="0" fontAlgn="base" hangingPunct="0">
              <a:spcBef>
                <a:spcPct val="0"/>
              </a:spcBef>
              <a:spcAft>
                <a:spcPct val="0"/>
              </a:spcAft>
              <a:defRPr sz="2000">
                <a:solidFill>
                  <a:schemeClr val="tx1"/>
                </a:solidFill>
                <a:latin typeface="Trade Gothic LT Std Light" pitchFamily="50" charset="0"/>
              </a:defRPr>
            </a:lvl6pPr>
            <a:lvl7pPr marL="2971800" indent="-228600" defTabSz="960438" eaLnBrk="0" fontAlgn="base" hangingPunct="0">
              <a:spcBef>
                <a:spcPct val="0"/>
              </a:spcBef>
              <a:spcAft>
                <a:spcPct val="0"/>
              </a:spcAft>
              <a:defRPr sz="2000">
                <a:solidFill>
                  <a:schemeClr val="tx1"/>
                </a:solidFill>
                <a:latin typeface="Trade Gothic LT Std Light" pitchFamily="50" charset="0"/>
              </a:defRPr>
            </a:lvl7pPr>
            <a:lvl8pPr marL="3429000" indent="-228600" defTabSz="960438" eaLnBrk="0" fontAlgn="base" hangingPunct="0">
              <a:spcBef>
                <a:spcPct val="0"/>
              </a:spcBef>
              <a:spcAft>
                <a:spcPct val="0"/>
              </a:spcAft>
              <a:defRPr sz="2000">
                <a:solidFill>
                  <a:schemeClr val="tx1"/>
                </a:solidFill>
                <a:latin typeface="Trade Gothic LT Std Light" pitchFamily="50" charset="0"/>
              </a:defRPr>
            </a:lvl8pPr>
            <a:lvl9pPr marL="3886200" indent="-228600" defTabSz="960438" eaLnBrk="0" fontAlgn="base" hangingPunct="0">
              <a:spcBef>
                <a:spcPct val="0"/>
              </a:spcBef>
              <a:spcAft>
                <a:spcPct val="0"/>
              </a:spcAft>
              <a:defRPr sz="2000">
                <a:solidFill>
                  <a:schemeClr val="tx1"/>
                </a:solidFill>
                <a:latin typeface="Trade Gothic LT Std Light" pitchFamily="50" charset="0"/>
              </a:defRPr>
            </a:lvl9pPr>
          </a:lstStyle>
          <a:p>
            <a:pPr eaLnBrk="1" hangingPunct="1"/>
            <a:fld id="{F5C14C30-7966-4117-883A-BC9E361E6C09}" type="slidenum">
              <a:rPr lang="de-DE" sz="1300" smtClean="0">
                <a:latin typeface="Arial" charset="0"/>
              </a:rPr>
              <a:pPr eaLnBrk="1" hangingPunct="1"/>
              <a:t>10</a:t>
            </a:fld>
            <a:endParaRPr lang="de-DE" sz="130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de-CH" dirty="0" smtClean="0"/>
              <a:t>VIP Brunch</a:t>
            </a:r>
            <a:r>
              <a:rPr lang="de-CH" baseline="0" dirty="0" smtClean="0"/>
              <a:t> als Rotary Präsenzanlass hervorhaben</a:t>
            </a:r>
            <a:endParaRPr lang="de-CH"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BFBF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userDrawn="1"/>
        </p:nvSpPr>
        <p:spPr>
          <a:xfrm>
            <a:off x="216274" y="1100418"/>
            <a:ext cx="8740588" cy="5540188"/>
          </a:xfrm>
          <a:prstGeom prst="rect">
            <a:avLst/>
          </a:prstGeom>
          <a:solidFill>
            <a:schemeClr val="bg1"/>
          </a:solidFill>
          <a:ln w="12700">
            <a:noFill/>
          </a:ln>
          <a:effectLst>
            <a:outerShdw blurRad="203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433" name="Rectangle 25"/>
          <p:cNvSpPr>
            <a:spLocks noGrp="1" noChangeArrowheads="1"/>
          </p:cNvSpPr>
          <p:nvPr>
            <p:ph type="ctrTitle" sz="quarter"/>
          </p:nvPr>
        </p:nvSpPr>
        <p:spPr>
          <a:xfrm>
            <a:off x="812801" y="1733550"/>
            <a:ext cx="6418262" cy="504825"/>
          </a:xfrm>
          <a:ln algn="ctr"/>
        </p:spPr>
        <p:txBody>
          <a:bodyPr bIns="45720"/>
          <a:lstStyle>
            <a:lvl1pPr>
              <a:defRPr sz="3000"/>
            </a:lvl1pPr>
          </a:lstStyle>
          <a:p>
            <a:r>
              <a:rPr lang="en-US" dirty="0"/>
              <a:t>Enter your headline</a:t>
            </a:r>
          </a:p>
        </p:txBody>
      </p:sp>
      <p:sp>
        <p:nvSpPr>
          <p:cNvPr id="17434" name="Rectangle 26"/>
          <p:cNvSpPr>
            <a:spLocks noGrp="1" noChangeArrowheads="1"/>
          </p:cNvSpPr>
          <p:nvPr>
            <p:ph type="subTitle" sz="quarter" idx="1" hasCustomPrompt="1"/>
          </p:nvPr>
        </p:nvSpPr>
        <p:spPr>
          <a:xfrm>
            <a:off x="812801" y="2228850"/>
            <a:ext cx="6418262" cy="819150"/>
          </a:xfrm>
          <a:ln algn="ctr"/>
        </p:spPr>
        <p:txBody>
          <a:bodyPr/>
          <a:lstStyle>
            <a:lvl1pPr marL="0" indent="0">
              <a:defRPr/>
            </a:lvl1pPr>
          </a:lstStyle>
          <a:p>
            <a:r>
              <a:rPr lang="en-US" dirty="0" smtClean="0"/>
              <a:t>Author, date, other</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BFBF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userDrawn="1"/>
        </p:nvSpPr>
        <p:spPr>
          <a:xfrm>
            <a:off x="197224" y="1138518"/>
            <a:ext cx="8740588" cy="5540188"/>
          </a:xfrm>
          <a:prstGeom prst="rect">
            <a:avLst/>
          </a:prstGeom>
          <a:solidFill>
            <a:schemeClr val="bg1"/>
          </a:solidFill>
          <a:ln w="12700">
            <a:noFill/>
          </a:ln>
          <a:effectLst>
            <a:outerShdw blurRad="203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9" name="Group 16"/>
          <p:cNvGrpSpPr>
            <a:grpSpLocks noChangeAspect="1"/>
          </p:cNvGrpSpPr>
          <p:nvPr userDrawn="1"/>
        </p:nvGrpSpPr>
        <p:grpSpPr bwMode="auto">
          <a:xfrm>
            <a:off x="7223125" y="644525"/>
            <a:ext cx="1731963" cy="325438"/>
            <a:chOff x="4550" y="406"/>
            <a:chExt cx="1091" cy="205"/>
          </a:xfrm>
        </p:grpSpPr>
        <p:sp>
          <p:nvSpPr>
            <p:cNvPr id="10" name="AutoShape 15"/>
            <p:cNvSpPr>
              <a:spLocks noChangeAspect="1" noChangeArrowheads="1" noTextEdit="1"/>
            </p:cNvSpPr>
            <p:nvPr/>
          </p:nvSpPr>
          <p:spPr bwMode="auto">
            <a:xfrm>
              <a:off x="4550" y="406"/>
              <a:ext cx="1091" cy="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11" name="Rectangle 17"/>
            <p:cNvSpPr>
              <a:spLocks noChangeArrowheads="1"/>
            </p:cNvSpPr>
            <p:nvPr/>
          </p:nvSpPr>
          <p:spPr bwMode="auto">
            <a:xfrm>
              <a:off x="4550" y="406"/>
              <a:ext cx="1091" cy="205"/>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CH"/>
            </a:p>
          </p:txBody>
        </p:sp>
        <p:sp>
          <p:nvSpPr>
            <p:cNvPr id="12" name="Freeform 18"/>
            <p:cNvSpPr>
              <a:spLocks noEditPoints="1"/>
            </p:cNvSpPr>
            <p:nvPr/>
          </p:nvSpPr>
          <p:spPr bwMode="auto">
            <a:xfrm>
              <a:off x="4745" y="467"/>
              <a:ext cx="125" cy="144"/>
            </a:xfrm>
            <a:custGeom>
              <a:avLst/>
              <a:gdLst/>
              <a:ahLst/>
              <a:cxnLst>
                <a:cxn ang="0">
                  <a:pos x="229" y="68"/>
                </a:cxn>
                <a:cxn ang="0">
                  <a:pos x="174" y="91"/>
                </a:cxn>
                <a:cxn ang="0">
                  <a:pos x="136" y="130"/>
                </a:cxn>
                <a:cxn ang="0">
                  <a:pos x="111" y="181"/>
                </a:cxn>
                <a:cxn ang="0">
                  <a:pos x="99" y="241"/>
                </a:cxn>
                <a:cxn ang="0">
                  <a:pos x="405" y="210"/>
                </a:cxn>
                <a:cxn ang="0">
                  <a:pos x="391" y="155"/>
                </a:cxn>
                <a:cxn ang="0">
                  <a:pos x="362" y="109"/>
                </a:cxn>
                <a:cxn ang="0">
                  <a:pos x="320" y="77"/>
                </a:cxn>
                <a:cxn ang="0">
                  <a:pos x="260" y="66"/>
                </a:cxn>
                <a:cxn ang="0">
                  <a:pos x="304" y="2"/>
                </a:cxn>
                <a:cxn ang="0">
                  <a:pos x="372" y="21"/>
                </a:cxn>
                <a:cxn ang="0">
                  <a:pos x="423" y="56"/>
                </a:cxn>
                <a:cxn ang="0">
                  <a:pos x="460" y="105"/>
                </a:cxn>
                <a:cxn ang="0">
                  <a:pos x="485" y="163"/>
                </a:cxn>
                <a:cxn ang="0">
                  <a:pos x="498" y="231"/>
                </a:cxn>
                <a:cxn ang="0">
                  <a:pos x="502" y="304"/>
                </a:cxn>
                <a:cxn ang="0">
                  <a:pos x="96" y="316"/>
                </a:cxn>
                <a:cxn ang="0">
                  <a:pos x="103" y="375"/>
                </a:cxn>
                <a:cxn ang="0">
                  <a:pos x="123" y="428"/>
                </a:cxn>
                <a:cxn ang="0">
                  <a:pos x="156" y="471"/>
                </a:cxn>
                <a:cxn ang="0">
                  <a:pos x="204" y="500"/>
                </a:cxn>
                <a:cxn ang="0">
                  <a:pos x="263" y="511"/>
                </a:cxn>
                <a:cxn ang="0">
                  <a:pos x="324" y="499"/>
                </a:cxn>
                <a:cxn ang="0">
                  <a:pos x="370" y="467"/>
                </a:cxn>
                <a:cxn ang="0">
                  <a:pos x="398" y="416"/>
                </a:cxn>
                <a:cxn ang="0">
                  <a:pos x="498" y="384"/>
                </a:cxn>
                <a:cxn ang="0">
                  <a:pos x="477" y="454"/>
                </a:cxn>
                <a:cxn ang="0">
                  <a:pos x="440" y="508"/>
                </a:cxn>
                <a:cxn ang="0">
                  <a:pos x="390" y="545"/>
                </a:cxn>
                <a:cxn ang="0">
                  <a:pos x="328" y="567"/>
                </a:cxn>
                <a:cxn ang="0">
                  <a:pos x="256" y="575"/>
                </a:cxn>
                <a:cxn ang="0">
                  <a:pos x="171" y="564"/>
                </a:cxn>
                <a:cxn ang="0">
                  <a:pos x="103" y="533"/>
                </a:cxn>
                <a:cxn ang="0">
                  <a:pos x="53" y="483"/>
                </a:cxn>
                <a:cxn ang="0">
                  <a:pos x="18" y="417"/>
                </a:cxn>
                <a:cxn ang="0">
                  <a:pos x="3" y="339"/>
                </a:cxn>
                <a:cxn ang="0">
                  <a:pos x="1" y="255"/>
                </a:cxn>
                <a:cxn ang="0">
                  <a:pos x="16" y="180"/>
                </a:cxn>
                <a:cxn ang="0">
                  <a:pos x="45" y="114"/>
                </a:cxn>
                <a:cxn ang="0">
                  <a:pos x="87" y="60"/>
                </a:cxn>
                <a:cxn ang="0">
                  <a:pos x="147" y="22"/>
                </a:cxn>
                <a:cxn ang="0">
                  <a:pos x="221" y="2"/>
                </a:cxn>
              </a:cxnLst>
              <a:rect l="0" t="0" r="r" b="b"/>
              <a:pathLst>
                <a:path w="502" h="575">
                  <a:moveTo>
                    <a:pt x="260" y="66"/>
                  </a:moveTo>
                  <a:lnTo>
                    <a:pt x="229" y="68"/>
                  </a:lnTo>
                  <a:lnTo>
                    <a:pt x="200" y="77"/>
                  </a:lnTo>
                  <a:lnTo>
                    <a:pt x="174" y="91"/>
                  </a:lnTo>
                  <a:lnTo>
                    <a:pt x="153" y="108"/>
                  </a:lnTo>
                  <a:lnTo>
                    <a:pt x="136" y="130"/>
                  </a:lnTo>
                  <a:lnTo>
                    <a:pt x="122" y="154"/>
                  </a:lnTo>
                  <a:lnTo>
                    <a:pt x="111" y="181"/>
                  </a:lnTo>
                  <a:lnTo>
                    <a:pt x="103" y="210"/>
                  </a:lnTo>
                  <a:lnTo>
                    <a:pt x="99" y="241"/>
                  </a:lnTo>
                  <a:lnTo>
                    <a:pt x="406" y="241"/>
                  </a:lnTo>
                  <a:lnTo>
                    <a:pt x="405" y="210"/>
                  </a:lnTo>
                  <a:lnTo>
                    <a:pt x="399" y="181"/>
                  </a:lnTo>
                  <a:lnTo>
                    <a:pt x="391" y="155"/>
                  </a:lnTo>
                  <a:lnTo>
                    <a:pt x="379" y="130"/>
                  </a:lnTo>
                  <a:lnTo>
                    <a:pt x="362" y="109"/>
                  </a:lnTo>
                  <a:lnTo>
                    <a:pt x="344" y="91"/>
                  </a:lnTo>
                  <a:lnTo>
                    <a:pt x="320" y="77"/>
                  </a:lnTo>
                  <a:lnTo>
                    <a:pt x="292" y="68"/>
                  </a:lnTo>
                  <a:lnTo>
                    <a:pt x="260" y="66"/>
                  </a:lnTo>
                  <a:close/>
                  <a:moveTo>
                    <a:pt x="263" y="0"/>
                  </a:moveTo>
                  <a:lnTo>
                    <a:pt x="304" y="2"/>
                  </a:lnTo>
                  <a:lnTo>
                    <a:pt x="340" y="9"/>
                  </a:lnTo>
                  <a:lnTo>
                    <a:pt x="372" y="21"/>
                  </a:lnTo>
                  <a:lnTo>
                    <a:pt x="399" y="37"/>
                  </a:lnTo>
                  <a:lnTo>
                    <a:pt x="423" y="56"/>
                  </a:lnTo>
                  <a:lnTo>
                    <a:pt x="444" y="79"/>
                  </a:lnTo>
                  <a:lnTo>
                    <a:pt x="460" y="105"/>
                  </a:lnTo>
                  <a:lnTo>
                    <a:pt x="475" y="133"/>
                  </a:lnTo>
                  <a:lnTo>
                    <a:pt x="485" y="163"/>
                  </a:lnTo>
                  <a:lnTo>
                    <a:pt x="493" y="197"/>
                  </a:lnTo>
                  <a:lnTo>
                    <a:pt x="498" y="231"/>
                  </a:lnTo>
                  <a:lnTo>
                    <a:pt x="501" y="267"/>
                  </a:lnTo>
                  <a:lnTo>
                    <a:pt x="502" y="304"/>
                  </a:lnTo>
                  <a:lnTo>
                    <a:pt x="96" y="304"/>
                  </a:lnTo>
                  <a:lnTo>
                    <a:pt x="96" y="316"/>
                  </a:lnTo>
                  <a:lnTo>
                    <a:pt x="98" y="346"/>
                  </a:lnTo>
                  <a:lnTo>
                    <a:pt x="103" y="375"/>
                  </a:lnTo>
                  <a:lnTo>
                    <a:pt x="111" y="403"/>
                  </a:lnTo>
                  <a:lnTo>
                    <a:pt x="123" y="428"/>
                  </a:lnTo>
                  <a:lnTo>
                    <a:pt x="137" y="451"/>
                  </a:lnTo>
                  <a:lnTo>
                    <a:pt x="156" y="471"/>
                  </a:lnTo>
                  <a:lnTo>
                    <a:pt x="178" y="488"/>
                  </a:lnTo>
                  <a:lnTo>
                    <a:pt x="204" y="500"/>
                  </a:lnTo>
                  <a:lnTo>
                    <a:pt x="231" y="508"/>
                  </a:lnTo>
                  <a:lnTo>
                    <a:pt x="263" y="511"/>
                  </a:lnTo>
                  <a:lnTo>
                    <a:pt x="295" y="508"/>
                  </a:lnTo>
                  <a:lnTo>
                    <a:pt x="324" y="499"/>
                  </a:lnTo>
                  <a:lnTo>
                    <a:pt x="349" y="485"/>
                  </a:lnTo>
                  <a:lnTo>
                    <a:pt x="370" y="467"/>
                  </a:lnTo>
                  <a:lnTo>
                    <a:pt x="386" y="443"/>
                  </a:lnTo>
                  <a:lnTo>
                    <a:pt x="398" y="416"/>
                  </a:lnTo>
                  <a:lnTo>
                    <a:pt x="406" y="384"/>
                  </a:lnTo>
                  <a:lnTo>
                    <a:pt x="498" y="384"/>
                  </a:lnTo>
                  <a:lnTo>
                    <a:pt x="491" y="421"/>
                  </a:lnTo>
                  <a:lnTo>
                    <a:pt x="477" y="454"/>
                  </a:lnTo>
                  <a:lnTo>
                    <a:pt x="460" y="483"/>
                  </a:lnTo>
                  <a:lnTo>
                    <a:pt x="440" y="508"/>
                  </a:lnTo>
                  <a:lnTo>
                    <a:pt x="416" y="529"/>
                  </a:lnTo>
                  <a:lnTo>
                    <a:pt x="390" y="545"/>
                  </a:lnTo>
                  <a:lnTo>
                    <a:pt x="360" y="558"/>
                  </a:lnTo>
                  <a:lnTo>
                    <a:pt x="328" y="567"/>
                  </a:lnTo>
                  <a:lnTo>
                    <a:pt x="293" y="574"/>
                  </a:lnTo>
                  <a:lnTo>
                    <a:pt x="256" y="575"/>
                  </a:lnTo>
                  <a:lnTo>
                    <a:pt x="211" y="572"/>
                  </a:lnTo>
                  <a:lnTo>
                    <a:pt x="171" y="564"/>
                  </a:lnTo>
                  <a:lnTo>
                    <a:pt x="135" y="550"/>
                  </a:lnTo>
                  <a:lnTo>
                    <a:pt x="103" y="533"/>
                  </a:lnTo>
                  <a:lnTo>
                    <a:pt x="75" y="509"/>
                  </a:lnTo>
                  <a:lnTo>
                    <a:pt x="53" y="483"/>
                  </a:lnTo>
                  <a:lnTo>
                    <a:pt x="33" y="451"/>
                  </a:lnTo>
                  <a:lnTo>
                    <a:pt x="18" y="417"/>
                  </a:lnTo>
                  <a:lnTo>
                    <a:pt x="8" y="380"/>
                  </a:lnTo>
                  <a:lnTo>
                    <a:pt x="3" y="339"/>
                  </a:lnTo>
                  <a:lnTo>
                    <a:pt x="0" y="296"/>
                  </a:lnTo>
                  <a:lnTo>
                    <a:pt x="1" y="255"/>
                  </a:lnTo>
                  <a:lnTo>
                    <a:pt x="7" y="217"/>
                  </a:lnTo>
                  <a:lnTo>
                    <a:pt x="16" y="180"/>
                  </a:lnTo>
                  <a:lnTo>
                    <a:pt x="28" y="146"/>
                  </a:lnTo>
                  <a:lnTo>
                    <a:pt x="45" y="114"/>
                  </a:lnTo>
                  <a:lnTo>
                    <a:pt x="63" y="85"/>
                  </a:lnTo>
                  <a:lnTo>
                    <a:pt x="87" y="60"/>
                  </a:lnTo>
                  <a:lnTo>
                    <a:pt x="115" y="39"/>
                  </a:lnTo>
                  <a:lnTo>
                    <a:pt x="147" y="22"/>
                  </a:lnTo>
                  <a:lnTo>
                    <a:pt x="181" y="10"/>
                  </a:lnTo>
                  <a:lnTo>
                    <a:pt x="221" y="2"/>
                  </a:lnTo>
                  <a:lnTo>
                    <a:pt x="2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3" name="Freeform 19"/>
            <p:cNvSpPr>
              <a:spLocks/>
            </p:cNvSpPr>
            <p:nvPr/>
          </p:nvSpPr>
          <p:spPr bwMode="auto">
            <a:xfrm>
              <a:off x="4895" y="467"/>
              <a:ext cx="110" cy="144"/>
            </a:xfrm>
            <a:custGeom>
              <a:avLst/>
              <a:gdLst/>
              <a:ahLst/>
              <a:cxnLst>
                <a:cxn ang="0">
                  <a:pos x="258" y="1"/>
                </a:cxn>
                <a:cxn ang="0">
                  <a:pos x="318" y="13"/>
                </a:cxn>
                <a:cxn ang="0">
                  <a:pos x="367" y="38"/>
                </a:cxn>
                <a:cxn ang="0">
                  <a:pos x="404" y="78"/>
                </a:cxn>
                <a:cxn ang="0">
                  <a:pos x="425" y="133"/>
                </a:cxn>
                <a:cxn ang="0">
                  <a:pos x="332" y="167"/>
                </a:cxn>
                <a:cxn ang="0">
                  <a:pos x="322" y="119"/>
                </a:cxn>
                <a:cxn ang="0">
                  <a:pos x="293" y="86"/>
                </a:cxn>
                <a:cxn ang="0">
                  <a:pos x="249" y="69"/>
                </a:cxn>
                <a:cxn ang="0">
                  <a:pos x="203" y="67"/>
                </a:cxn>
                <a:cxn ang="0">
                  <a:pos x="164" y="77"/>
                </a:cxn>
                <a:cxn ang="0">
                  <a:pos x="131" y="96"/>
                </a:cxn>
                <a:cxn ang="0">
                  <a:pos x="111" y="127"/>
                </a:cxn>
                <a:cxn ang="0">
                  <a:pos x="111" y="166"/>
                </a:cxn>
                <a:cxn ang="0">
                  <a:pos x="129" y="195"/>
                </a:cxn>
                <a:cxn ang="0">
                  <a:pos x="160" y="216"/>
                </a:cxn>
                <a:cxn ang="0">
                  <a:pos x="216" y="237"/>
                </a:cxn>
                <a:cxn ang="0">
                  <a:pos x="274" y="252"/>
                </a:cxn>
                <a:cxn ang="0">
                  <a:pos x="323" y="266"/>
                </a:cxn>
                <a:cxn ang="0">
                  <a:pos x="369" y="287"/>
                </a:cxn>
                <a:cxn ang="0">
                  <a:pos x="406" y="315"/>
                </a:cxn>
                <a:cxn ang="0">
                  <a:pos x="433" y="353"/>
                </a:cxn>
                <a:cxn ang="0">
                  <a:pos x="442" y="406"/>
                </a:cxn>
                <a:cxn ang="0">
                  <a:pos x="431" y="466"/>
                </a:cxn>
                <a:cxn ang="0">
                  <a:pos x="402" y="514"/>
                </a:cxn>
                <a:cxn ang="0">
                  <a:pos x="359" y="546"/>
                </a:cxn>
                <a:cxn ang="0">
                  <a:pos x="304" y="567"/>
                </a:cxn>
                <a:cxn ang="0">
                  <a:pos x="246" y="577"/>
                </a:cxn>
                <a:cxn ang="0">
                  <a:pos x="184" y="577"/>
                </a:cxn>
                <a:cxn ang="0">
                  <a:pos x="126" y="567"/>
                </a:cxn>
                <a:cxn ang="0">
                  <a:pos x="74" y="545"/>
                </a:cxn>
                <a:cxn ang="0">
                  <a:pos x="36" y="511"/>
                </a:cxn>
                <a:cxn ang="0">
                  <a:pos x="10" y="462"/>
                </a:cxn>
                <a:cxn ang="0">
                  <a:pos x="0" y="398"/>
                </a:cxn>
                <a:cxn ang="0">
                  <a:pos x="101" y="428"/>
                </a:cxn>
                <a:cxn ang="0">
                  <a:pos x="123" y="474"/>
                </a:cxn>
                <a:cxn ang="0">
                  <a:pos x="164" y="502"/>
                </a:cxn>
                <a:cxn ang="0">
                  <a:pos x="221" y="511"/>
                </a:cxn>
                <a:cxn ang="0">
                  <a:pos x="265" y="506"/>
                </a:cxn>
                <a:cxn ang="0">
                  <a:pos x="304" y="488"/>
                </a:cxn>
                <a:cxn ang="0">
                  <a:pos x="334" y="458"/>
                </a:cxn>
                <a:cxn ang="0">
                  <a:pos x="345" y="416"/>
                </a:cxn>
                <a:cxn ang="0">
                  <a:pos x="336" y="379"/>
                </a:cxn>
                <a:cxn ang="0">
                  <a:pos x="311" y="353"/>
                </a:cxn>
                <a:cxn ang="0">
                  <a:pos x="267" y="332"/>
                </a:cxn>
                <a:cxn ang="0">
                  <a:pos x="211" y="316"/>
                </a:cxn>
                <a:cxn ang="0">
                  <a:pos x="156" y="303"/>
                </a:cxn>
                <a:cxn ang="0">
                  <a:pos x="109" y="286"/>
                </a:cxn>
                <a:cxn ang="0">
                  <a:pos x="66" y="262"/>
                </a:cxn>
                <a:cxn ang="0">
                  <a:pos x="35" y="229"/>
                </a:cxn>
                <a:cxn ang="0">
                  <a:pos x="16" y="186"/>
                </a:cxn>
                <a:cxn ang="0">
                  <a:pos x="16" y="128"/>
                </a:cxn>
                <a:cxn ang="0">
                  <a:pos x="36" y="79"/>
                </a:cxn>
                <a:cxn ang="0">
                  <a:pos x="72" y="42"/>
                </a:cxn>
                <a:cxn ang="0">
                  <a:pos x="118" y="19"/>
                </a:cxn>
                <a:cxn ang="0">
                  <a:pos x="171" y="4"/>
                </a:cxn>
                <a:cxn ang="0">
                  <a:pos x="225" y="0"/>
                </a:cxn>
              </a:cxnLst>
              <a:rect l="0" t="0" r="r" b="b"/>
              <a:pathLst>
                <a:path w="442" h="578">
                  <a:moveTo>
                    <a:pt x="225" y="0"/>
                  </a:moveTo>
                  <a:lnTo>
                    <a:pt x="258" y="1"/>
                  </a:lnTo>
                  <a:lnTo>
                    <a:pt x="289" y="5"/>
                  </a:lnTo>
                  <a:lnTo>
                    <a:pt x="318" y="13"/>
                  </a:lnTo>
                  <a:lnTo>
                    <a:pt x="343" y="24"/>
                  </a:lnTo>
                  <a:lnTo>
                    <a:pt x="367" y="38"/>
                  </a:lnTo>
                  <a:lnTo>
                    <a:pt x="386" y="57"/>
                  </a:lnTo>
                  <a:lnTo>
                    <a:pt x="404" y="78"/>
                  </a:lnTo>
                  <a:lnTo>
                    <a:pt x="417" y="103"/>
                  </a:lnTo>
                  <a:lnTo>
                    <a:pt x="425" y="133"/>
                  </a:lnTo>
                  <a:lnTo>
                    <a:pt x="429" y="167"/>
                  </a:lnTo>
                  <a:lnTo>
                    <a:pt x="332" y="167"/>
                  </a:lnTo>
                  <a:lnTo>
                    <a:pt x="330" y="141"/>
                  </a:lnTo>
                  <a:lnTo>
                    <a:pt x="322" y="119"/>
                  </a:lnTo>
                  <a:lnTo>
                    <a:pt x="308" y="100"/>
                  </a:lnTo>
                  <a:lnTo>
                    <a:pt x="293" y="86"/>
                  </a:lnTo>
                  <a:lnTo>
                    <a:pt x="273" y="75"/>
                  </a:lnTo>
                  <a:lnTo>
                    <a:pt x="249" y="69"/>
                  </a:lnTo>
                  <a:lnTo>
                    <a:pt x="222" y="66"/>
                  </a:lnTo>
                  <a:lnTo>
                    <a:pt x="203" y="67"/>
                  </a:lnTo>
                  <a:lnTo>
                    <a:pt x="184" y="70"/>
                  </a:lnTo>
                  <a:lnTo>
                    <a:pt x="164" y="77"/>
                  </a:lnTo>
                  <a:lnTo>
                    <a:pt x="147" y="84"/>
                  </a:lnTo>
                  <a:lnTo>
                    <a:pt x="131" y="96"/>
                  </a:lnTo>
                  <a:lnTo>
                    <a:pt x="119" y="109"/>
                  </a:lnTo>
                  <a:lnTo>
                    <a:pt x="111" y="127"/>
                  </a:lnTo>
                  <a:lnTo>
                    <a:pt x="109" y="148"/>
                  </a:lnTo>
                  <a:lnTo>
                    <a:pt x="111" y="166"/>
                  </a:lnTo>
                  <a:lnTo>
                    <a:pt x="118" y="182"/>
                  </a:lnTo>
                  <a:lnTo>
                    <a:pt x="129" y="195"/>
                  </a:lnTo>
                  <a:lnTo>
                    <a:pt x="143" y="207"/>
                  </a:lnTo>
                  <a:lnTo>
                    <a:pt x="160" y="216"/>
                  </a:lnTo>
                  <a:lnTo>
                    <a:pt x="187" y="228"/>
                  </a:lnTo>
                  <a:lnTo>
                    <a:pt x="216" y="237"/>
                  </a:lnTo>
                  <a:lnTo>
                    <a:pt x="245" y="244"/>
                  </a:lnTo>
                  <a:lnTo>
                    <a:pt x="274" y="252"/>
                  </a:lnTo>
                  <a:lnTo>
                    <a:pt x="299" y="258"/>
                  </a:lnTo>
                  <a:lnTo>
                    <a:pt x="323" y="266"/>
                  </a:lnTo>
                  <a:lnTo>
                    <a:pt x="347" y="275"/>
                  </a:lnTo>
                  <a:lnTo>
                    <a:pt x="369" y="287"/>
                  </a:lnTo>
                  <a:lnTo>
                    <a:pt x="389" y="299"/>
                  </a:lnTo>
                  <a:lnTo>
                    <a:pt x="406" y="315"/>
                  </a:lnTo>
                  <a:lnTo>
                    <a:pt x="421" y="332"/>
                  </a:lnTo>
                  <a:lnTo>
                    <a:pt x="433" y="353"/>
                  </a:lnTo>
                  <a:lnTo>
                    <a:pt x="439" y="378"/>
                  </a:lnTo>
                  <a:lnTo>
                    <a:pt x="442" y="406"/>
                  </a:lnTo>
                  <a:lnTo>
                    <a:pt x="439" y="438"/>
                  </a:lnTo>
                  <a:lnTo>
                    <a:pt x="431" y="466"/>
                  </a:lnTo>
                  <a:lnTo>
                    <a:pt x="418" y="491"/>
                  </a:lnTo>
                  <a:lnTo>
                    <a:pt x="402" y="514"/>
                  </a:lnTo>
                  <a:lnTo>
                    <a:pt x="381" y="532"/>
                  </a:lnTo>
                  <a:lnTo>
                    <a:pt x="359" y="546"/>
                  </a:lnTo>
                  <a:lnTo>
                    <a:pt x="332" y="558"/>
                  </a:lnTo>
                  <a:lnTo>
                    <a:pt x="304" y="567"/>
                  </a:lnTo>
                  <a:lnTo>
                    <a:pt x="275" y="573"/>
                  </a:lnTo>
                  <a:lnTo>
                    <a:pt x="246" y="577"/>
                  </a:lnTo>
                  <a:lnTo>
                    <a:pt x="216" y="578"/>
                  </a:lnTo>
                  <a:lnTo>
                    <a:pt x="184" y="577"/>
                  </a:lnTo>
                  <a:lnTo>
                    <a:pt x="154" y="573"/>
                  </a:lnTo>
                  <a:lnTo>
                    <a:pt x="126" y="567"/>
                  </a:lnTo>
                  <a:lnTo>
                    <a:pt x="99" y="558"/>
                  </a:lnTo>
                  <a:lnTo>
                    <a:pt x="74" y="545"/>
                  </a:lnTo>
                  <a:lnTo>
                    <a:pt x="53" y="531"/>
                  </a:lnTo>
                  <a:lnTo>
                    <a:pt x="36" y="511"/>
                  </a:lnTo>
                  <a:lnTo>
                    <a:pt x="20" y="488"/>
                  </a:lnTo>
                  <a:lnTo>
                    <a:pt x="10" y="462"/>
                  </a:lnTo>
                  <a:lnTo>
                    <a:pt x="3" y="432"/>
                  </a:lnTo>
                  <a:lnTo>
                    <a:pt x="0" y="398"/>
                  </a:lnTo>
                  <a:lnTo>
                    <a:pt x="97" y="398"/>
                  </a:lnTo>
                  <a:lnTo>
                    <a:pt x="101" y="428"/>
                  </a:lnTo>
                  <a:lnTo>
                    <a:pt x="110" y="453"/>
                  </a:lnTo>
                  <a:lnTo>
                    <a:pt x="123" y="474"/>
                  </a:lnTo>
                  <a:lnTo>
                    <a:pt x="142" y="490"/>
                  </a:lnTo>
                  <a:lnTo>
                    <a:pt x="164" y="502"/>
                  </a:lnTo>
                  <a:lnTo>
                    <a:pt x="191" y="508"/>
                  </a:lnTo>
                  <a:lnTo>
                    <a:pt x="221" y="511"/>
                  </a:lnTo>
                  <a:lnTo>
                    <a:pt x="244" y="510"/>
                  </a:lnTo>
                  <a:lnTo>
                    <a:pt x="265" y="506"/>
                  </a:lnTo>
                  <a:lnTo>
                    <a:pt x="286" y="498"/>
                  </a:lnTo>
                  <a:lnTo>
                    <a:pt x="304" y="488"/>
                  </a:lnTo>
                  <a:lnTo>
                    <a:pt x="322" y="475"/>
                  </a:lnTo>
                  <a:lnTo>
                    <a:pt x="334" y="458"/>
                  </a:lnTo>
                  <a:lnTo>
                    <a:pt x="343" y="438"/>
                  </a:lnTo>
                  <a:lnTo>
                    <a:pt x="345" y="416"/>
                  </a:lnTo>
                  <a:lnTo>
                    <a:pt x="343" y="396"/>
                  </a:lnTo>
                  <a:lnTo>
                    <a:pt x="336" y="379"/>
                  </a:lnTo>
                  <a:lnTo>
                    <a:pt x="326" y="365"/>
                  </a:lnTo>
                  <a:lnTo>
                    <a:pt x="311" y="353"/>
                  </a:lnTo>
                  <a:lnTo>
                    <a:pt x="294" y="344"/>
                  </a:lnTo>
                  <a:lnTo>
                    <a:pt x="267" y="332"/>
                  </a:lnTo>
                  <a:lnTo>
                    <a:pt x="240" y="324"/>
                  </a:lnTo>
                  <a:lnTo>
                    <a:pt x="211" y="316"/>
                  </a:lnTo>
                  <a:lnTo>
                    <a:pt x="181" y="309"/>
                  </a:lnTo>
                  <a:lnTo>
                    <a:pt x="156" y="303"/>
                  </a:lnTo>
                  <a:lnTo>
                    <a:pt x="133" y="295"/>
                  </a:lnTo>
                  <a:lnTo>
                    <a:pt x="109" y="286"/>
                  </a:lnTo>
                  <a:lnTo>
                    <a:pt x="86" y="275"/>
                  </a:lnTo>
                  <a:lnTo>
                    <a:pt x="66" y="262"/>
                  </a:lnTo>
                  <a:lnTo>
                    <a:pt x="49" y="248"/>
                  </a:lnTo>
                  <a:lnTo>
                    <a:pt x="35" y="229"/>
                  </a:lnTo>
                  <a:lnTo>
                    <a:pt x="23" y="209"/>
                  </a:lnTo>
                  <a:lnTo>
                    <a:pt x="16" y="186"/>
                  </a:lnTo>
                  <a:lnTo>
                    <a:pt x="14" y="158"/>
                  </a:lnTo>
                  <a:lnTo>
                    <a:pt x="16" y="128"/>
                  </a:lnTo>
                  <a:lnTo>
                    <a:pt x="24" y="102"/>
                  </a:lnTo>
                  <a:lnTo>
                    <a:pt x="36" y="79"/>
                  </a:lnTo>
                  <a:lnTo>
                    <a:pt x="52" y="59"/>
                  </a:lnTo>
                  <a:lnTo>
                    <a:pt x="72" y="42"/>
                  </a:lnTo>
                  <a:lnTo>
                    <a:pt x="94" y="29"/>
                  </a:lnTo>
                  <a:lnTo>
                    <a:pt x="118" y="19"/>
                  </a:lnTo>
                  <a:lnTo>
                    <a:pt x="144" y="11"/>
                  </a:lnTo>
                  <a:lnTo>
                    <a:pt x="171" y="4"/>
                  </a:lnTo>
                  <a:lnTo>
                    <a:pt x="199" y="1"/>
                  </a:lnTo>
                  <a:lnTo>
                    <a:pt x="2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4" name="Freeform 20"/>
            <p:cNvSpPr>
              <a:spLocks/>
            </p:cNvSpPr>
            <p:nvPr/>
          </p:nvSpPr>
          <p:spPr bwMode="auto">
            <a:xfrm>
              <a:off x="5022" y="434"/>
              <a:ext cx="76" cy="175"/>
            </a:xfrm>
            <a:custGeom>
              <a:avLst/>
              <a:gdLst/>
              <a:ahLst/>
              <a:cxnLst>
                <a:cxn ang="0">
                  <a:pos x="178" y="0"/>
                </a:cxn>
                <a:cxn ang="0">
                  <a:pos x="178" y="143"/>
                </a:cxn>
                <a:cxn ang="0">
                  <a:pos x="302" y="143"/>
                </a:cxn>
                <a:cxn ang="0">
                  <a:pos x="302" y="192"/>
                </a:cxn>
                <a:cxn ang="0">
                  <a:pos x="178" y="192"/>
                </a:cxn>
                <a:cxn ang="0">
                  <a:pos x="178" y="574"/>
                </a:cxn>
                <a:cxn ang="0">
                  <a:pos x="180" y="593"/>
                </a:cxn>
                <a:cxn ang="0">
                  <a:pos x="184" y="608"/>
                </a:cxn>
                <a:cxn ang="0">
                  <a:pos x="191" y="621"/>
                </a:cxn>
                <a:cxn ang="0">
                  <a:pos x="200" y="632"/>
                </a:cxn>
                <a:cxn ang="0">
                  <a:pos x="213" y="638"/>
                </a:cxn>
                <a:cxn ang="0">
                  <a:pos x="232" y="642"/>
                </a:cxn>
                <a:cxn ang="0">
                  <a:pos x="256" y="644"/>
                </a:cxn>
                <a:cxn ang="0">
                  <a:pos x="281" y="641"/>
                </a:cxn>
                <a:cxn ang="0">
                  <a:pos x="306" y="637"/>
                </a:cxn>
                <a:cxn ang="0">
                  <a:pos x="306" y="695"/>
                </a:cxn>
                <a:cxn ang="0">
                  <a:pos x="266" y="699"/>
                </a:cxn>
                <a:cxn ang="0">
                  <a:pos x="228" y="700"/>
                </a:cxn>
                <a:cxn ang="0">
                  <a:pos x="196" y="697"/>
                </a:cxn>
                <a:cxn ang="0">
                  <a:pos x="170" y="691"/>
                </a:cxn>
                <a:cxn ang="0">
                  <a:pos x="147" y="679"/>
                </a:cxn>
                <a:cxn ang="0">
                  <a:pos x="131" y="662"/>
                </a:cxn>
                <a:cxn ang="0">
                  <a:pos x="119" y="641"/>
                </a:cxn>
                <a:cxn ang="0">
                  <a:pos x="113" y="613"/>
                </a:cxn>
                <a:cxn ang="0">
                  <a:pos x="110" y="582"/>
                </a:cxn>
                <a:cxn ang="0">
                  <a:pos x="110" y="192"/>
                </a:cxn>
                <a:cxn ang="0">
                  <a:pos x="0" y="192"/>
                </a:cxn>
                <a:cxn ang="0">
                  <a:pos x="0" y="143"/>
                </a:cxn>
                <a:cxn ang="0">
                  <a:pos x="110" y="143"/>
                </a:cxn>
                <a:cxn ang="0">
                  <a:pos x="110" y="29"/>
                </a:cxn>
                <a:cxn ang="0">
                  <a:pos x="178" y="0"/>
                </a:cxn>
              </a:cxnLst>
              <a:rect l="0" t="0" r="r" b="b"/>
              <a:pathLst>
                <a:path w="306" h="700">
                  <a:moveTo>
                    <a:pt x="178" y="0"/>
                  </a:moveTo>
                  <a:lnTo>
                    <a:pt x="178" y="143"/>
                  </a:lnTo>
                  <a:lnTo>
                    <a:pt x="302" y="143"/>
                  </a:lnTo>
                  <a:lnTo>
                    <a:pt x="302" y="192"/>
                  </a:lnTo>
                  <a:lnTo>
                    <a:pt x="178" y="192"/>
                  </a:lnTo>
                  <a:lnTo>
                    <a:pt x="178" y="574"/>
                  </a:lnTo>
                  <a:lnTo>
                    <a:pt x="180" y="593"/>
                  </a:lnTo>
                  <a:lnTo>
                    <a:pt x="184" y="608"/>
                  </a:lnTo>
                  <a:lnTo>
                    <a:pt x="191" y="621"/>
                  </a:lnTo>
                  <a:lnTo>
                    <a:pt x="200" y="632"/>
                  </a:lnTo>
                  <a:lnTo>
                    <a:pt x="213" y="638"/>
                  </a:lnTo>
                  <a:lnTo>
                    <a:pt x="232" y="642"/>
                  </a:lnTo>
                  <a:lnTo>
                    <a:pt x="256" y="644"/>
                  </a:lnTo>
                  <a:lnTo>
                    <a:pt x="281" y="641"/>
                  </a:lnTo>
                  <a:lnTo>
                    <a:pt x="306" y="637"/>
                  </a:lnTo>
                  <a:lnTo>
                    <a:pt x="306" y="695"/>
                  </a:lnTo>
                  <a:lnTo>
                    <a:pt x="266" y="699"/>
                  </a:lnTo>
                  <a:lnTo>
                    <a:pt x="228" y="700"/>
                  </a:lnTo>
                  <a:lnTo>
                    <a:pt x="196" y="697"/>
                  </a:lnTo>
                  <a:lnTo>
                    <a:pt x="170" y="691"/>
                  </a:lnTo>
                  <a:lnTo>
                    <a:pt x="147" y="679"/>
                  </a:lnTo>
                  <a:lnTo>
                    <a:pt x="131" y="662"/>
                  </a:lnTo>
                  <a:lnTo>
                    <a:pt x="119" y="641"/>
                  </a:lnTo>
                  <a:lnTo>
                    <a:pt x="113" y="613"/>
                  </a:lnTo>
                  <a:lnTo>
                    <a:pt x="110" y="582"/>
                  </a:lnTo>
                  <a:lnTo>
                    <a:pt x="110" y="192"/>
                  </a:lnTo>
                  <a:lnTo>
                    <a:pt x="0" y="192"/>
                  </a:lnTo>
                  <a:lnTo>
                    <a:pt x="0" y="143"/>
                  </a:lnTo>
                  <a:lnTo>
                    <a:pt x="110" y="143"/>
                  </a:lnTo>
                  <a:lnTo>
                    <a:pt x="110" y="29"/>
                  </a:lnTo>
                  <a:lnTo>
                    <a:pt x="17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5" name="Freeform 21"/>
            <p:cNvSpPr>
              <a:spLocks/>
            </p:cNvSpPr>
            <p:nvPr/>
          </p:nvSpPr>
          <p:spPr bwMode="auto">
            <a:xfrm>
              <a:off x="5129" y="469"/>
              <a:ext cx="68" cy="139"/>
            </a:xfrm>
            <a:custGeom>
              <a:avLst/>
              <a:gdLst/>
              <a:ahLst/>
              <a:cxnLst>
                <a:cxn ang="0">
                  <a:pos x="241" y="0"/>
                </a:cxn>
                <a:cxn ang="0">
                  <a:pos x="256" y="2"/>
                </a:cxn>
                <a:cxn ang="0">
                  <a:pos x="271" y="3"/>
                </a:cxn>
                <a:cxn ang="0">
                  <a:pos x="271" y="70"/>
                </a:cxn>
                <a:cxn ang="0">
                  <a:pos x="249" y="66"/>
                </a:cxn>
                <a:cxn ang="0">
                  <a:pos x="226" y="65"/>
                </a:cxn>
                <a:cxn ang="0">
                  <a:pos x="193" y="68"/>
                </a:cxn>
                <a:cxn ang="0">
                  <a:pos x="164" y="73"/>
                </a:cxn>
                <a:cxn ang="0">
                  <a:pos x="140" y="83"/>
                </a:cxn>
                <a:cxn ang="0">
                  <a:pos x="120" y="96"/>
                </a:cxn>
                <a:cxn ang="0">
                  <a:pos x="103" y="114"/>
                </a:cxn>
                <a:cxn ang="0">
                  <a:pos x="91" y="133"/>
                </a:cxn>
                <a:cxn ang="0">
                  <a:pos x="81" y="157"/>
                </a:cxn>
                <a:cxn ang="0">
                  <a:pos x="75" y="183"/>
                </a:cxn>
                <a:cxn ang="0">
                  <a:pos x="71" y="212"/>
                </a:cxn>
                <a:cxn ang="0">
                  <a:pos x="70" y="244"/>
                </a:cxn>
                <a:cxn ang="0">
                  <a:pos x="70" y="556"/>
                </a:cxn>
                <a:cxn ang="0">
                  <a:pos x="4" y="556"/>
                </a:cxn>
                <a:cxn ang="0">
                  <a:pos x="4" y="166"/>
                </a:cxn>
                <a:cxn ang="0">
                  <a:pos x="3" y="112"/>
                </a:cxn>
                <a:cxn ang="0">
                  <a:pos x="0" y="58"/>
                </a:cxn>
                <a:cxn ang="0">
                  <a:pos x="0" y="4"/>
                </a:cxn>
                <a:cxn ang="0">
                  <a:pos x="66" y="4"/>
                </a:cxn>
                <a:cxn ang="0">
                  <a:pos x="70" y="91"/>
                </a:cxn>
                <a:cxn ang="0">
                  <a:pos x="91" y="62"/>
                </a:cxn>
                <a:cxn ang="0">
                  <a:pos x="116" y="39"/>
                </a:cxn>
                <a:cxn ang="0">
                  <a:pos x="143" y="21"/>
                </a:cxn>
                <a:cxn ang="0">
                  <a:pos x="173" y="10"/>
                </a:cxn>
                <a:cxn ang="0">
                  <a:pos x="205" y="3"/>
                </a:cxn>
                <a:cxn ang="0">
                  <a:pos x="241" y="0"/>
                </a:cxn>
              </a:cxnLst>
              <a:rect l="0" t="0" r="r" b="b"/>
              <a:pathLst>
                <a:path w="271" h="556">
                  <a:moveTo>
                    <a:pt x="241" y="0"/>
                  </a:moveTo>
                  <a:lnTo>
                    <a:pt x="256" y="2"/>
                  </a:lnTo>
                  <a:lnTo>
                    <a:pt x="271" y="3"/>
                  </a:lnTo>
                  <a:lnTo>
                    <a:pt x="271" y="70"/>
                  </a:lnTo>
                  <a:lnTo>
                    <a:pt x="249" y="66"/>
                  </a:lnTo>
                  <a:lnTo>
                    <a:pt x="226" y="65"/>
                  </a:lnTo>
                  <a:lnTo>
                    <a:pt x="193" y="68"/>
                  </a:lnTo>
                  <a:lnTo>
                    <a:pt x="164" y="73"/>
                  </a:lnTo>
                  <a:lnTo>
                    <a:pt x="140" y="83"/>
                  </a:lnTo>
                  <a:lnTo>
                    <a:pt x="120" y="96"/>
                  </a:lnTo>
                  <a:lnTo>
                    <a:pt x="103" y="114"/>
                  </a:lnTo>
                  <a:lnTo>
                    <a:pt x="91" y="133"/>
                  </a:lnTo>
                  <a:lnTo>
                    <a:pt x="81" y="157"/>
                  </a:lnTo>
                  <a:lnTo>
                    <a:pt x="75" y="183"/>
                  </a:lnTo>
                  <a:lnTo>
                    <a:pt x="71" y="212"/>
                  </a:lnTo>
                  <a:lnTo>
                    <a:pt x="70" y="244"/>
                  </a:lnTo>
                  <a:lnTo>
                    <a:pt x="70" y="556"/>
                  </a:lnTo>
                  <a:lnTo>
                    <a:pt x="4" y="556"/>
                  </a:lnTo>
                  <a:lnTo>
                    <a:pt x="4" y="166"/>
                  </a:lnTo>
                  <a:lnTo>
                    <a:pt x="3" y="112"/>
                  </a:lnTo>
                  <a:lnTo>
                    <a:pt x="0" y="58"/>
                  </a:lnTo>
                  <a:lnTo>
                    <a:pt x="0" y="4"/>
                  </a:lnTo>
                  <a:lnTo>
                    <a:pt x="66" y="4"/>
                  </a:lnTo>
                  <a:lnTo>
                    <a:pt x="70" y="91"/>
                  </a:lnTo>
                  <a:lnTo>
                    <a:pt x="91" y="62"/>
                  </a:lnTo>
                  <a:lnTo>
                    <a:pt x="116" y="39"/>
                  </a:lnTo>
                  <a:lnTo>
                    <a:pt x="143" y="21"/>
                  </a:lnTo>
                  <a:lnTo>
                    <a:pt x="173" y="10"/>
                  </a:lnTo>
                  <a:lnTo>
                    <a:pt x="205" y="3"/>
                  </a:lnTo>
                  <a:lnTo>
                    <a:pt x="2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6" name="Freeform 22"/>
            <p:cNvSpPr>
              <a:spLocks noEditPoints="1"/>
            </p:cNvSpPr>
            <p:nvPr/>
          </p:nvSpPr>
          <p:spPr bwMode="auto">
            <a:xfrm>
              <a:off x="5210" y="467"/>
              <a:ext cx="112" cy="144"/>
            </a:xfrm>
            <a:custGeom>
              <a:avLst/>
              <a:gdLst/>
              <a:ahLst/>
              <a:cxnLst>
                <a:cxn ang="0">
                  <a:pos x="273" y="279"/>
                </a:cxn>
                <a:cxn ang="0">
                  <a:pos x="221" y="283"/>
                </a:cxn>
                <a:cxn ang="0">
                  <a:pos x="171" y="293"/>
                </a:cxn>
                <a:cxn ang="0">
                  <a:pos x="126" y="312"/>
                </a:cxn>
                <a:cxn ang="0">
                  <a:pos x="90" y="341"/>
                </a:cxn>
                <a:cxn ang="0">
                  <a:pos x="70" y="383"/>
                </a:cxn>
                <a:cxn ang="0">
                  <a:pos x="70" y="437"/>
                </a:cxn>
                <a:cxn ang="0">
                  <a:pos x="93" y="480"/>
                </a:cxn>
                <a:cxn ang="0">
                  <a:pos x="131" y="509"/>
                </a:cxn>
                <a:cxn ang="0">
                  <a:pos x="179" y="525"/>
                </a:cxn>
                <a:cxn ang="0">
                  <a:pos x="240" y="524"/>
                </a:cxn>
                <a:cxn ang="0">
                  <a:pos x="292" y="508"/>
                </a:cxn>
                <a:cxn ang="0">
                  <a:pos x="330" y="478"/>
                </a:cxn>
                <a:cxn ang="0">
                  <a:pos x="353" y="438"/>
                </a:cxn>
                <a:cxn ang="0">
                  <a:pos x="367" y="389"/>
                </a:cxn>
                <a:cxn ang="0">
                  <a:pos x="373" y="308"/>
                </a:cxn>
                <a:cxn ang="0">
                  <a:pos x="347" y="279"/>
                </a:cxn>
                <a:cxn ang="0">
                  <a:pos x="296" y="278"/>
                </a:cxn>
                <a:cxn ang="0">
                  <a:pos x="281" y="2"/>
                </a:cxn>
                <a:cxn ang="0">
                  <a:pos x="351" y="20"/>
                </a:cxn>
                <a:cxn ang="0">
                  <a:pos x="400" y="56"/>
                </a:cxn>
                <a:cxn ang="0">
                  <a:pos x="429" y="114"/>
                </a:cxn>
                <a:cxn ang="0">
                  <a:pos x="438" y="193"/>
                </a:cxn>
                <a:cxn ang="0">
                  <a:pos x="441" y="460"/>
                </a:cxn>
                <a:cxn ang="0">
                  <a:pos x="388" y="562"/>
                </a:cxn>
                <a:cxn ang="0">
                  <a:pos x="355" y="514"/>
                </a:cxn>
                <a:cxn ang="0">
                  <a:pos x="299" y="555"/>
                </a:cxn>
                <a:cxn ang="0">
                  <a:pos x="232" y="572"/>
                </a:cxn>
                <a:cxn ang="0">
                  <a:pos x="163" y="574"/>
                </a:cxn>
                <a:cxn ang="0">
                  <a:pos x="107" y="561"/>
                </a:cxn>
                <a:cxn ang="0">
                  <a:pos x="58" y="536"/>
                </a:cxn>
                <a:cxn ang="0">
                  <a:pos x="23" y="497"/>
                </a:cxn>
                <a:cxn ang="0">
                  <a:pos x="3" y="445"/>
                </a:cxn>
                <a:cxn ang="0">
                  <a:pos x="3" y="380"/>
                </a:cxn>
                <a:cxn ang="0">
                  <a:pos x="23" y="326"/>
                </a:cxn>
                <a:cxn ang="0">
                  <a:pos x="58" y="288"/>
                </a:cxn>
                <a:cxn ang="0">
                  <a:pos x="107" y="262"/>
                </a:cxn>
                <a:cxn ang="0">
                  <a:pos x="163" y="245"/>
                </a:cxn>
                <a:cxn ang="0">
                  <a:pos x="224" y="235"/>
                </a:cxn>
                <a:cxn ang="0">
                  <a:pos x="285" y="233"/>
                </a:cxn>
                <a:cxn ang="0">
                  <a:pos x="371" y="231"/>
                </a:cxn>
                <a:cxn ang="0">
                  <a:pos x="372" y="193"/>
                </a:cxn>
                <a:cxn ang="0">
                  <a:pos x="364" y="131"/>
                </a:cxn>
                <a:cxn ang="0">
                  <a:pos x="341" y="87"/>
                </a:cxn>
                <a:cxn ang="0">
                  <a:pos x="299" y="60"/>
                </a:cxn>
                <a:cxn ang="0">
                  <a:pos x="237" y="51"/>
                </a:cxn>
                <a:cxn ang="0">
                  <a:pos x="188" y="56"/>
                </a:cxn>
                <a:cxn ang="0">
                  <a:pos x="150" y="72"/>
                </a:cxn>
                <a:cxn ang="0">
                  <a:pos x="123" y="104"/>
                </a:cxn>
                <a:cxn ang="0">
                  <a:pos x="109" y="152"/>
                </a:cxn>
                <a:cxn ang="0">
                  <a:pos x="45" y="121"/>
                </a:cxn>
                <a:cxn ang="0">
                  <a:pos x="66" y="71"/>
                </a:cxn>
                <a:cxn ang="0">
                  <a:pos x="103" y="34"/>
                </a:cxn>
                <a:cxn ang="0">
                  <a:pos x="152" y="12"/>
                </a:cxn>
                <a:cxn ang="0">
                  <a:pos x="208" y="1"/>
                </a:cxn>
              </a:cxnLst>
              <a:rect l="0" t="0" r="r" b="b"/>
              <a:pathLst>
                <a:path w="449" h="575">
                  <a:moveTo>
                    <a:pt x="296" y="278"/>
                  </a:moveTo>
                  <a:lnTo>
                    <a:pt x="273" y="279"/>
                  </a:lnTo>
                  <a:lnTo>
                    <a:pt x="248" y="280"/>
                  </a:lnTo>
                  <a:lnTo>
                    <a:pt x="221" y="283"/>
                  </a:lnTo>
                  <a:lnTo>
                    <a:pt x="196" y="287"/>
                  </a:lnTo>
                  <a:lnTo>
                    <a:pt x="171" y="293"/>
                  </a:lnTo>
                  <a:lnTo>
                    <a:pt x="147" y="301"/>
                  </a:lnTo>
                  <a:lnTo>
                    <a:pt x="126" y="312"/>
                  </a:lnTo>
                  <a:lnTo>
                    <a:pt x="106" y="325"/>
                  </a:lnTo>
                  <a:lnTo>
                    <a:pt x="90" y="341"/>
                  </a:lnTo>
                  <a:lnTo>
                    <a:pt x="78" y="360"/>
                  </a:lnTo>
                  <a:lnTo>
                    <a:pt x="70" y="383"/>
                  </a:lnTo>
                  <a:lnTo>
                    <a:pt x="68" y="410"/>
                  </a:lnTo>
                  <a:lnTo>
                    <a:pt x="70" y="437"/>
                  </a:lnTo>
                  <a:lnTo>
                    <a:pt x="80" y="460"/>
                  </a:lnTo>
                  <a:lnTo>
                    <a:pt x="93" y="480"/>
                  </a:lnTo>
                  <a:lnTo>
                    <a:pt x="110" y="497"/>
                  </a:lnTo>
                  <a:lnTo>
                    <a:pt x="131" y="509"/>
                  </a:lnTo>
                  <a:lnTo>
                    <a:pt x="154" y="518"/>
                  </a:lnTo>
                  <a:lnTo>
                    <a:pt x="179" y="525"/>
                  </a:lnTo>
                  <a:lnTo>
                    <a:pt x="205" y="526"/>
                  </a:lnTo>
                  <a:lnTo>
                    <a:pt x="240" y="524"/>
                  </a:lnTo>
                  <a:lnTo>
                    <a:pt x="269" y="518"/>
                  </a:lnTo>
                  <a:lnTo>
                    <a:pt x="292" y="508"/>
                  </a:lnTo>
                  <a:lnTo>
                    <a:pt x="314" y="495"/>
                  </a:lnTo>
                  <a:lnTo>
                    <a:pt x="330" y="478"/>
                  </a:lnTo>
                  <a:lnTo>
                    <a:pt x="343" y="459"/>
                  </a:lnTo>
                  <a:lnTo>
                    <a:pt x="353" y="438"/>
                  </a:lnTo>
                  <a:lnTo>
                    <a:pt x="361" y="414"/>
                  </a:lnTo>
                  <a:lnTo>
                    <a:pt x="367" y="389"/>
                  </a:lnTo>
                  <a:lnTo>
                    <a:pt x="371" y="363"/>
                  </a:lnTo>
                  <a:lnTo>
                    <a:pt x="373" y="308"/>
                  </a:lnTo>
                  <a:lnTo>
                    <a:pt x="373" y="280"/>
                  </a:lnTo>
                  <a:lnTo>
                    <a:pt x="347" y="279"/>
                  </a:lnTo>
                  <a:lnTo>
                    <a:pt x="319" y="278"/>
                  </a:lnTo>
                  <a:lnTo>
                    <a:pt x="296" y="278"/>
                  </a:lnTo>
                  <a:close/>
                  <a:moveTo>
                    <a:pt x="237" y="0"/>
                  </a:moveTo>
                  <a:lnTo>
                    <a:pt x="281" y="2"/>
                  </a:lnTo>
                  <a:lnTo>
                    <a:pt x="318" y="9"/>
                  </a:lnTo>
                  <a:lnTo>
                    <a:pt x="351" y="20"/>
                  </a:lnTo>
                  <a:lnTo>
                    <a:pt x="377" y="35"/>
                  </a:lnTo>
                  <a:lnTo>
                    <a:pt x="400" y="56"/>
                  </a:lnTo>
                  <a:lnTo>
                    <a:pt x="417" y="83"/>
                  </a:lnTo>
                  <a:lnTo>
                    <a:pt x="429" y="114"/>
                  </a:lnTo>
                  <a:lnTo>
                    <a:pt x="435" y="151"/>
                  </a:lnTo>
                  <a:lnTo>
                    <a:pt x="438" y="193"/>
                  </a:lnTo>
                  <a:lnTo>
                    <a:pt x="438" y="358"/>
                  </a:lnTo>
                  <a:lnTo>
                    <a:pt x="441" y="460"/>
                  </a:lnTo>
                  <a:lnTo>
                    <a:pt x="449" y="562"/>
                  </a:lnTo>
                  <a:lnTo>
                    <a:pt x="388" y="562"/>
                  </a:lnTo>
                  <a:lnTo>
                    <a:pt x="378" y="483"/>
                  </a:lnTo>
                  <a:lnTo>
                    <a:pt x="355" y="514"/>
                  </a:lnTo>
                  <a:lnTo>
                    <a:pt x="328" y="538"/>
                  </a:lnTo>
                  <a:lnTo>
                    <a:pt x="299" y="555"/>
                  </a:lnTo>
                  <a:lnTo>
                    <a:pt x="267" y="567"/>
                  </a:lnTo>
                  <a:lnTo>
                    <a:pt x="232" y="572"/>
                  </a:lnTo>
                  <a:lnTo>
                    <a:pt x="193" y="575"/>
                  </a:lnTo>
                  <a:lnTo>
                    <a:pt x="163" y="574"/>
                  </a:lnTo>
                  <a:lnTo>
                    <a:pt x="134" y="568"/>
                  </a:lnTo>
                  <a:lnTo>
                    <a:pt x="107" y="561"/>
                  </a:lnTo>
                  <a:lnTo>
                    <a:pt x="81" y="550"/>
                  </a:lnTo>
                  <a:lnTo>
                    <a:pt x="58" y="536"/>
                  </a:lnTo>
                  <a:lnTo>
                    <a:pt x="39" y="518"/>
                  </a:lnTo>
                  <a:lnTo>
                    <a:pt x="23" y="497"/>
                  </a:lnTo>
                  <a:lnTo>
                    <a:pt x="11" y="472"/>
                  </a:lnTo>
                  <a:lnTo>
                    <a:pt x="3" y="445"/>
                  </a:lnTo>
                  <a:lnTo>
                    <a:pt x="0" y="413"/>
                  </a:lnTo>
                  <a:lnTo>
                    <a:pt x="3" y="380"/>
                  </a:lnTo>
                  <a:lnTo>
                    <a:pt x="11" y="351"/>
                  </a:lnTo>
                  <a:lnTo>
                    <a:pt x="23" y="326"/>
                  </a:lnTo>
                  <a:lnTo>
                    <a:pt x="39" y="305"/>
                  </a:lnTo>
                  <a:lnTo>
                    <a:pt x="58" y="288"/>
                  </a:lnTo>
                  <a:lnTo>
                    <a:pt x="82" y="274"/>
                  </a:lnTo>
                  <a:lnTo>
                    <a:pt x="107" y="262"/>
                  </a:lnTo>
                  <a:lnTo>
                    <a:pt x="134" y="251"/>
                  </a:lnTo>
                  <a:lnTo>
                    <a:pt x="163" y="245"/>
                  </a:lnTo>
                  <a:lnTo>
                    <a:pt x="193" y="239"/>
                  </a:lnTo>
                  <a:lnTo>
                    <a:pt x="224" y="235"/>
                  </a:lnTo>
                  <a:lnTo>
                    <a:pt x="255" y="233"/>
                  </a:lnTo>
                  <a:lnTo>
                    <a:pt x="285" y="233"/>
                  </a:lnTo>
                  <a:lnTo>
                    <a:pt x="315" y="231"/>
                  </a:lnTo>
                  <a:lnTo>
                    <a:pt x="371" y="231"/>
                  </a:lnTo>
                  <a:lnTo>
                    <a:pt x="372" y="213"/>
                  </a:lnTo>
                  <a:lnTo>
                    <a:pt x="372" y="193"/>
                  </a:lnTo>
                  <a:lnTo>
                    <a:pt x="371" y="160"/>
                  </a:lnTo>
                  <a:lnTo>
                    <a:pt x="364" y="131"/>
                  </a:lnTo>
                  <a:lnTo>
                    <a:pt x="355" y="106"/>
                  </a:lnTo>
                  <a:lnTo>
                    <a:pt x="341" y="87"/>
                  </a:lnTo>
                  <a:lnTo>
                    <a:pt x="323" y="71"/>
                  </a:lnTo>
                  <a:lnTo>
                    <a:pt x="299" y="60"/>
                  </a:lnTo>
                  <a:lnTo>
                    <a:pt x="271" y="54"/>
                  </a:lnTo>
                  <a:lnTo>
                    <a:pt x="237" y="51"/>
                  </a:lnTo>
                  <a:lnTo>
                    <a:pt x="212" y="52"/>
                  </a:lnTo>
                  <a:lnTo>
                    <a:pt x="188" y="56"/>
                  </a:lnTo>
                  <a:lnTo>
                    <a:pt x="167" y="63"/>
                  </a:lnTo>
                  <a:lnTo>
                    <a:pt x="150" y="72"/>
                  </a:lnTo>
                  <a:lnTo>
                    <a:pt x="135" y="85"/>
                  </a:lnTo>
                  <a:lnTo>
                    <a:pt x="123" y="104"/>
                  </a:lnTo>
                  <a:lnTo>
                    <a:pt x="114" y="125"/>
                  </a:lnTo>
                  <a:lnTo>
                    <a:pt x="109" y="152"/>
                  </a:lnTo>
                  <a:lnTo>
                    <a:pt x="43" y="152"/>
                  </a:lnTo>
                  <a:lnTo>
                    <a:pt x="45" y="121"/>
                  </a:lnTo>
                  <a:lnTo>
                    <a:pt x="54" y="95"/>
                  </a:lnTo>
                  <a:lnTo>
                    <a:pt x="66" y="71"/>
                  </a:lnTo>
                  <a:lnTo>
                    <a:pt x="84" y="51"/>
                  </a:lnTo>
                  <a:lnTo>
                    <a:pt x="103" y="34"/>
                  </a:lnTo>
                  <a:lnTo>
                    <a:pt x="127" y="22"/>
                  </a:lnTo>
                  <a:lnTo>
                    <a:pt x="152" y="12"/>
                  </a:lnTo>
                  <a:lnTo>
                    <a:pt x="179" y="5"/>
                  </a:lnTo>
                  <a:lnTo>
                    <a:pt x="208" y="1"/>
                  </a:lnTo>
                  <a:lnTo>
                    <a:pt x="23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7" name="Freeform 23"/>
            <p:cNvSpPr>
              <a:spLocks noEditPoints="1"/>
            </p:cNvSpPr>
            <p:nvPr/>
          </p:nvSpPr>
          <p:spPr bwMode="auto">
            <a:xfrm>
              <a:off x="5356" y="410"/>
              <a:ext cx="123" cy="200"/>
            </a:xfrm>
            <a:custGeom>
              <a:avLst/>
              <a:gdLst/>
              <a:ahLst/>
              <a:cxnLst>
                <a:cxn ang="0">
                  <a:pos x="210" y="283"/>
                </a:cxn>
                <a:cxn ang="0">
                  <a:pos x="160" y="302"/>
                </a:cxn>
                <a:cxn ang="0">
                  <a:pos x="122" y="336"/>
                </a:cxn>
                <a:cxn ang="0">
                  <a:pos x="95" y="380"/>
                </a:cxn>
                <a:cxn ang="0">
                  <a:pos x="79" y="432"/>
                </a:cxn>
                <a:cxn ang="0">
                  <a:pos x="73" y="486"/>
                </a:cxn>
                <a:cxn ang="0">
                  <a:pos x="73" y="545"/>
                </a:cxn>
                <a:cxn ang="0">
                  <a:pos x="83" y="606"/>
                </a:cxn>
                <a:cxn ang="0">
                  <a:pos x="105" y="660"/>
                </a:cxn>
                <a:cxn ang="0">
                  <a:pos x="139" y="704"/>
                </a:cxn>
                <a:cxn ang="0">
                  <a:pos x="188" y="735"/>
                </a:cxn>
                <a:cxn ang="0">
                  <a:pos x="253" y="745"/>
                </a:cxn>
                <a:cxn ang="0">
                  <a:pos x="315" y="735"/>
                </a:cxn>
                <a:cxn ang="0">
                  <a:pos x="361" y="704"/>
                </a:cxn>
                <a:cxn ang="0">
                  <a:pos x="393" y="660"/>
                </a:cxn>
                <a:cxn ang="0">
                  <a:pos x="413" y="606"/>
                </a:cxn>
                <a:cxn ang="0">
                  <a:pos x="421" y="546"/>
                </a:cxn>
                <a:cxn ang="0">
                  <a:pos x="421" y="484"/>
                </a:cxn>
                <a:cxn ang="0">
                  <a:pos x="410" y="424"/>
                </a:cxn>
                <a:cxn ang="0">
                  <a:pos x="389" y="367"/>
                </a:cxn>
                <a:cxn ang="0">
                  <a:pos x="353" y="323"/>
                </a:cxn>
                <a:cxn ang="0">
                  <a:pos x="304" y="292"/>
                </a:cxn>
                <a:cxn ang="0">
                  <a:pos x="241" y="280"/>
                </a:cxn>
                <a:cxn ang="0">
                  <a:pos x="489" y="0"/>
                </a:cxn>
                <a:cxn ang="0">
                  <a:pos x="493" y="790"/>
                </a:cxn>
                <a:cxn ang="0">
                  <a:pos x="422" y="699"/>
                </a:cxn>
                <a:cxn ang="0">
                  <a:pos x="381" y="749"/>
                </a:cxn>
                <a:cxn ang="0">
                  <a:pos x="333" y="782"/>
                </a:cxn>
                <a:cxn ang="0">
                  <a:pos x="275" y="798"/>
                </a:cxn>
                <a:cxn ang="0">
                  <a:pos x="201" y="796"/>
                </a:cxn>
                <a:cxn ang="0">
                  <a:pos x="132" y="775"/>
                </a:cxn>
                <a:cxn ang="0">
                  <a:pos x="79" y="736"/>
                </a:cxn>
                <a:cxn ang="0">
                  <a:pos x="40" y="682"/>
                </a:cxn>
                <a:cxn ang="0">
                  <a:pos x="15" y="617"/>
                </a:cxn>
                <a:cxn ang="0">
                  <a:pos x="1" y="545"/>
                </a:cxn>
                <a:cxn ang="0">
                  <a:pos x="1" y="473"/>
                </a:cxn>
                <a:cxn ang="0">
                  <a:pos x="15" y="404"/>
                </a:cxn>
                <a:cxn ang="0">
                  <a:pos x="40" y="342"/>
                </a:cxn>
                <a:cxn ang="0">
                  <a:pos x="79" y="290"/>
                </a:cxn>
                <a:cxn ang="0">
                  <a:pos x="132" y="252"/>
                </a:cxn>
                <a:cxn ang="0">
                  <a:pos x="197" y="230"/>
                </a:cxn>
                <a:cxn ang="0">
                  <a:pos x="271" y="230"/>
                </a:cxn>
                <a:cxn ang="0">
                  <a:pos x="333" y="246"/>
                </a:cxn>
                <a:cxn ang="0">
                  <a:pos x="382" y="282"/>
                </a:cxn>
                <a:cxn ang="0">
                  <a:pos x="422" y="337"/>
                </a:cxn>
              </a:cxnLst>
              <a:rect l="0" t="0" r="r" b="b"/>
              <a:pathLst>
                <a:path w="493" h="799">
                  <a:moveTo>
                    <a:pt x="241" y="280"/>
                  </a:moveTo>
                  <a:lnTo>
                    <a:pt x="210" y="283"/>
                  </a:lnTo>
                  <a:lnTo>
                    <a:pt x="183" y="290"/>
                  </a:lnTo>
                  <a:lnTo>
                    <a:pt x="160" y="302"/>
                  </a:lnTo>
                  <a:lnTo>
                    <a:pt x="139" y="317"/>
                  </a:lnTo>
                  <a:lnTo>
                    <a:pt x="122" y="336"/>
                  </a:lnTo>
                  <a:lnTo>
                    <a:pt x="107" y="357"/>
                  </a:lnTo>
                  <a:lnTo>
                    <a:pt x="95" y="380"/>
                  </a:lnTo>
                  <a:lnTo>
                    <a:pt x="86" y="406"/>
                  </a:lnTo>
                  <a:lnTo>
                    <a:pt x="79" y="432"/>
                  </a:lnTo>
                  <a:lnTo>
                    <a:pt x="75" y="458"/>
                  </a:lnTo>
                  <a:lnTo>
                    <a:pt x="73" y="486"/>
                  </a:lnTo>
                  <a:lnTo>
                    <a:pt x="71" y="513"/>
                  </a:lnTo>
                  <a:lnTo>
                    <a:pt x="73" y="545"/>
                  </a:lnTo>
                  <a:lnTo>
                    <a:pt x="77" y="575"/>
                  </a:lnTo>
                  <a:lnTo>
                    <a:pt x="83" y="606"/>
                  </a:lnTo>
                  <a:lnTo>
                    <a:pt x="93" y="633"/>
                  </a:lnTo>
                  <a:lnTo>
                    <a:pt x="105" y="660"/>
                  </a:lnTo>
                  <a:lnTo>
                    <a:pt x="120" y="683"/>
                  </a:lnTo>
                  <a:lnTo>
                    <a:pt x="139" y="704"/>
                  </a:lnTo>
                  <a:lnTo>
                    <a:pt x="161" y="721"/>
                  </a:lnTo>
                  <a:lnTo>
                    <a:pt x="188" y="735"/>
                  </a:lnTo>
                  <a:lnTo>
                    <a:pt x="218" y="742"/>
                  </a:lnTo>
                  <a:lnTo>
                    <a:pt x="253" y="745"/>
                  </a:lnTo>
                  <a:lnTo>
                    <a:pt x="286" y="742"/>
                  </a:lnTo>
                  <a:lnTo>
                    <a:pt x="315" y="735"/>
                  </a:lnTo>
                  <a:lnTo>
                    <a:pt x="340" y="721"/>
                  </a:lnTo>
                  <a:lnTo>
                    <a:pt x="361" y="704"/>
                  </a:lnTo>
                  <a:lnTo>
                    <a:pt x="378" y="683"/>
                  </a:lnTo>
                  <a:lnTo>
                    <a:pt x="393" y="660"/>
                  </a:lnTo>
                  <a:lnTo>
                    <a:pt x="403" y="633"/>
                  </a:lnTo>
                  <a:lnTo>
                    <a:pt x="413" y="606"/>
                  </a:lnTo>
                  <a:lnTo>
                    <a:pt x="418" y="575"/>
                  </a:lnTo>
                  <a:lnTo>
                    <a:pt x="421" y="546"/>
                  </a:lnTo>
                  <a:lnTo>
                    <a:pt x="422" y="516"/>
                  </a:lnTo>
                  <a:lnTo>
                    <a:pt x="421" y="484"/>
                  </a:lnTo>
                  <a:lnTo>
                    <a:pt x="417" y="454"/>
                  </a:lnTo>
                  <a:lnTo>
                    <a:pt x="410" y="424"/>
                  </a:lnTo>
                  <a:lnTo>
                    <a:pt x="401" y="395"/>
                  </a:lnTo>
                  <a:lnTo>
                    <a:pt x="389" y="367"/>
                  </a:lnTo>
                  <a:lnTo>
                    <a:pt x="373" y="344"/>
                  </a:lnTo>
                  <a:lnTo>
                    <a:pt x="353" y="323"/>
                  </a:lnTo>
                  <a:lnTo>
                    <a:pt x="331" y="305"/>
                  </a:lnTo>
                  <a:lnTo>
                    <a:pt x="304" y="292"/>
                  </a:lnTo>
                  <a:lnTo>
                    <a:pt x="275" y="283"/>
                  </a:lnTo>
                  <a:lnTo>
                    <a:pt x="241" y="280"/>
                  </a:lnTo>
                  <a:close/>
                  <a:moveTo>
                    <a:pt x="422" y="0"/>
                  </a:moveTo>
                  <a:lnTo>
                    <a:pt x="489" y="0"/>
                  </a:lnTo>
                  <a:lnTo>
                    <a:pt x="489" y="708"/>
                  </a:lnTo>
                  <a:lnTo>
                    <a:pt x="493" y="790"/>
                  </a:lnTo>
                  <a:lnTo>
                    <a:pt x="427" y="790"/>
                  </a:lnTo>
                  <a:lnTo>
                    <a:pt x="422" y="699"/>
                  </a:lnTo>
                  <a:lnTo>
                    <a:pt x="402" y="727"/>
                  </a:lnTo>
                  <a:lnTo>
                    <a:pt x="381" y="749"/>
                  </a:lnTo>
                  <a:lnTo>
                    <a:pt x="358" y="767"/>
                  </a:lnTo>
                  <a:lnTo>
                    <a:pt x="333" y="782"/>
                  </a:lnTo>
                  <a:lnTo>
                    <a:pt x="306" y="791"/>
                  </a:lnTo>
                  <a:lnTo>
                    <a:pt x="275" y="798"/>
                  </a:lnTo>
                  <a:lnTo>
                    <a:pt x="241" y="799"/>
                  </a:lnTo>
                  <a:lnTo>
                    <a:pt x="201" y="796"/>
                  </a:lnTo>
                  <a:lnTo>
                    <a:pt x="165" y="789"/>
                  </a:lnTo>
                  <a:lnTo>
                    <a:pt x="132" y="775"/>
                  </a:lnTo>
                  <a:lnTo>
                    <a:pt x="105" y="757"/>
                  </a:lnTo>
                  <a:lnTo>
                    <a:pt x="79" y="736"/>
                  </a:lnTo>
                  <a:lnTo>
                    <a:pt x="58" y="710"/>
                  </a:lnTo>
                  <a:lnTo>
                    <a:pt x="40" y="682"/>
                  </a:lnTo>
                  <a:lnTo>
                    <a:pt x="25" y="650"/>
                  </a:lnTo>
                  <a:lnTo>
                    <a:pt x="15" y="617"/>
                  </a:lnTo>
                  <a:lnTo>
                    <a:pt x="7" y="582"/>
                  </a:lnTo>
                  <a:lnTo>
                    <a:pt x="1" y="545"/>
                  </a:lnTo>
                  <a:lnTo>
                    <a:pt x="0" y="508"/>
                  </a:lnTo>
                  <a:lnTo>
                    <a:pt x="1" y="473"/>
                  </a:lnTo>
                  <a:lnTo>
                    <a:pt x="7" y="438"/>
                  </a:lnTo>
                  <a:lnTo>
                    <a:pt x="15" y="404"/>
                  </a:lnTo>
                  <a:lnTo>
                    <a:pt x="25" y="373"/>
                  </a:lnTo>
                  <a:lnTo>
                    <a:pt x="40" y="342"/>
                  </a:lnTo>
                  <a:lnTo>
                    <a:pt x="58" y="315"/>
                  </a:lnTo>
                  <a:lnTo>
                    <a:pt x="79" y="290"/>
                  </a:lnTo>
                  <a:lnTo>
                    <a:pt x="105" y="269"/>
                  </a:lnTo>
                  <a:lnTo>
                    <a:pt x="132" y="252"/>
                  </a:lnTo>
                  <a:lnTo>
                    <a:pt x="163" y="238"/>
                  </a:lnTo>
                  <a:lnTo>
                    <a:pt x="197" y="230"/>
                  </a:lnTo>
                  <a:lnTo>
                    <a:pt x="235" y="228"/>
                  </a:lnTo>
                  <a:lnTo>
                    <a:pt x="271" y="230"/>
                  </a:lnTo>
                  <a:lnTo>
                    <a:pt x="304" y="236"/>
                  </a:lnTo>
                  <a:lnTo>
                    <a:pt x="333" y="246"/>
                  </a:lnTo>
                  <a:lnTo>
                    <a:pt x="358" y="262"/>
                  </a:lnTo>
                  <a:lnTo>
                    <a:pt x="382" y="282"/>
                  </a:lnTo>
                  <a:lnTo>
                    <a:pt x="403" y="307"/>
                  </a:lnTo>
                  <a:lnTo>
                    <a:pt x="422" y="337"/>
                  </a:lnTo>
                  <a:lnTo>
                    <a:pt x="4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8" name="Freeform 24"/>
            <p:cNvSpPr>
              <a:spLocks noEditPoints="1"/>
            </p:cNvSpPr>
            <p:nvPr/>
          </p:nvSpPr>
          <p:spPr bwMode="auto">
            <a:xfrm>
              <a:off x="5516" y="468"/>
              <a:ext cx="119" cy="143"/>
            </a:xfrm>
            <a:custGeom>
              <a:avLst/>
              <a:gdLst/>
              <a:ahLst/>
              <a:cxnLst>
                <a:cxn ang="0">
                  <a:pos x="217" y="54"/>
                </a:cxn>
                <a:cxn ang="0">
                  <a:pos x="162" y="75"/>
                </a:cxn>
                <a:cxn ang="0">
                  <a:pos x="120" y="111"/>
                </a:cxn>
                <a:cxn ang="0">
                  <a:pos x="91" y="161"/>
                </a:cxn>
                <a:cxn ang="0">
                  <a:pos x="74" y="216"/>
                </a:cxn>
                <a:cxn ang="0">
                  <a:pos x="408" y="246"/>
                </a:cxn>
                <a:cxn ang="0">
                  <a:pos x="406" y="204"/>
                </a:cxn>
                <a:cxn ang="0">
                  <a:pos x="390" y="145"/>
                </a:cxn>
                <a:cxn ang="0">
                  <a:pos x="358" y="96"/>
                </a:cxn>
                <a:cxn ang="0">
                  <a:pos x="311" y="63"/>
                </a:cxn>
                <a:cxn ang="0">
                  <a:pos x="248" y="51"/>
                </a:cxn>
                <a:cxn ang="0">
                  <a:pos x="291" y="3"/>
                </a:cxn>
                <a:cxn ang="0">
                  <a:pos x="356" y="23"/>
                </a:cxn>
                <a:cxn ang="0">
                  <a:pos x="403" y="57"/>
                </a:cxn>
                <a:cxn ang="0">
                  <a:pos x="438" y="105"/>
                </a:cxn>
                <a:cxn ang="0">
                  <a:pos x="460" y="163"/>
                </a:cxn>
                <a:cxn ang="0">
                  <a:pos x="472" y="228"/>
                </a:cxn>
                <a:cxn ang="0">
                  <a:pos x="476" y="296"/>
                </a:cxn>
                <a:cxn ang="0">
                  <a:pos x="67" y="308"/>
                </a:cxn>
                <a:cxn ang="0">
                  <a:pos x="75" y="374"/>
                </a:cxn>
                <a:cxn ang="0">
                  <a:pos x="98" y="432"/>
                </a:cxn>
                <a:cxn ang="0">
                  <a:pos x="135" y="481"/>
                </a:cxn>
                <a:cxn ang="0">
                  <a:pos x="186" y="512"/>
                </a:cxn>
                <a:cxn ang="0">
                  <a:pos x="252" y="524"/>
                </a:cxn>
                <a:cxn ang="0">
                  <a:pos x="320" y="511"/>
                </a:cxn>
                <a:cxn ang="0">
                  <a:pos x="369" y="475"/>
                </a:cxn>
                <a:cxn ang="0">
                  <a:pos x="400" y="420"/>
                </a:cxn>
                <a:cxn ang="0">
                  <a:pos x="473" y="386"/>
                </a:cxn>
                <a:cxn ang="0">
                  <a:pos x="449" y="459"/>
                </a:cxn>
                <a:cxn ang="0">
                  <a:pos x="410" y="515"/>
                </a:cxn>
                <a:cxn ang="0">
                  <a:pos x="354" y="553"/>
                </a:cxn>
                <a:cxn ang="0">
                  <a:pos x="283" y="571"/>
                </a:cxn>
                <a:cxn ang="0">
                  <a:pos x="202" y="571"/>
                </a:cxn>
                <a:cxn ang="0">
                  <a:pos x="133" y="552"/>
                </a:cxn>
                <a:cxn ang="0">
                  <a:pos x="79" y="516"/>
                </a:cxn>
                <a:cxn ang="0">
                  <a:pos x="39" y="466"/>
                </a:cxn>
                <a:cxn ang="0">
                  <a:pos x="14" y="404"/>
                </a:cxn>
                <a:cxn ang="0">
                  <a:pos x="1" y="333"/>
                </a:cxn>
                <a:cxn ang="0">
                  <a:pos x="1" y="255"/>
                </a:cxn>
                <a:cxn ang="0">
                  <a:pos x="14" y="182"/>
                </a:cxn>
                <a:cxn ang="0">
                  <a:pos x="42" y="116"/>
                </a:cxn>
                <a:cxn ang="0">
                  <a:pos x="83" y="62"/>
                </a:cxn>
                <a:cxn ang="0">
                  <a:pos x="139" y="24"/>
                </a:cxn>
                <a:cxn ang="0">
                  <a:pos x="211" y="3"/>
                </a:cxn>
              </a:cxnLst>
              <a:rect l="0" t="0" r="r" b="b"/>
              <a:pathLst>
                <a:path w="476" h="574">
                  <a:moveTo>
                    <a:pt x="248" y="51"/>
                  </a:moveTo>
                  <a:lnTo>
                    <a:pt x="217" y="54"/>
                  </a:lnTo>
                  <a:lnTo>
                    <a:pt x="188" y="62"/>
                  </a:lnTo>
                  <a:lnTo>
                    <a:pt x="162" y="75"/>
                  </a:lnTo>
                  <a:lnTo>
                    <a:pt x="140" y="91"/>
                  </a:lnTo>
                  <a:lnTo>
                    <a:pt x="120" y="111"/>
                  </a:lnTo>
                  <a:lnTo>
                    <a:pt x="104" y="134"/>
                  </a:lnTo>
                  <a:lnTo>
                    <a:pt x="91" y="161"/>
                  </a:lnTo>
                  <a:lnTo>
                    <a:pt x="82" y="187"/>
                  </a:lnTo>
                  <a:lnTo>
                    <a:pt x="74" y="216"/>
                  </a:lnTo>
                  <a:lnTo>
                    <a:pt x="70" y="246"/>
                  </a:lnTo>
                  <a:lnTo>
                    <a:pt x="408" y="246"/>
                  </a:lnTo>
                  <a:lnTo>
                    <a:pt x="408" y="236"/>
                  </a:lnTo>
                  <a:lnTo>
                    <a:pt x="406" y="204"/>
                  </a:lnTo>
                  <a:lnTo>
                    <a:pt x="400" y="173"/>
                  </a:lnTo>
                  <a:lnTo>
                    <a:pt x="390" y="145"/>
                  </a:lnTo>
                  <a:lnTo>
                    <a:pt x="377" y="119"/>
                  </a:lnTo>
                  <a:lnTo>
                    <a:pt x="358" y="96"/>
                  </a:lnTo>
                  <a:lnTo>
                    <a:pt x="336" y="78"/>
                  </a:lnTo>
                  <a:lnTo>
                    <a:pt x="311" y="63"/>
                  </a:lnTo>
                  <a:lnTo>
                    <a:pt x="281" y="54"/>
                  </a:lnTo>
                  <a:lnTo>
                    <a:pt x="248" y="51"/>
                  </a:lnTo>
                  <a:close/>
                  <a:moveTo>
                    <a:pt x="252" y="0"/>
                  </a:moveTo>
                  <a:lnTo>
                    <a:pt x="291" y="3"/>
                  </a:lnTo>
                  <a:lnTo>
                    <a:pt x="325" y="11"/>
                  </a:lnTo>
                  <a:lnTo>
                    <a:pt x="356" y="23"/>
                  </a:lnTo>
                  <a:lnTo>
                    <a:pt x="381" y="38"/>
                  </a:lnTo>
                  <a:lnTo>
                    <a:pt x="403" y="57"/>
                  </a:lnTo>
                  <a:lnTo>
                    <a:pt x="423" y="80"/>
                  </a:lnTo>
                  <a:lnTo>
                    <a:pt x="438" y="105"/>
                  </a:lnTo>
                  <a:lnTo>
                    <a:pt x="451" y="133"/>
                  </a:lnTo>
                  <a:lnTo>
                    <a:pt x="460" y="163"/>
                  </a:lnTo>
                  <a:lnTo>
                    <a:pt x="468" y="195"/>
                  </a:lnTo>
                  <a:lnTo>
                    <a:pt x="472" y="228"/>
                  </a:lnTo>
                  <a:lnTo>
                    <a:pt x="475" y="262"/>
                  </a:lnTo>
                  <a:lnTo>
                    <a:pt x="476" y="296"/>
                  </a:lnTo>
                  <a:lnTo>
                    <a:pt x="67" y="296"/>
                  </a:lnTo>
                  <a:lnTo>
                    <a:pt x="67" y="308"/>
                  </a:lnTo>
                  <a:lnTo>
                    <a:pt x="69" y="341"/>
                  </a:lnTo>
                  <a:lnTo>
                    <a:pt x="75" y="374"/>
                  </a:lnTo>
                  <a:lnTo>
                    <a:pt x="84" y="404"/>
                  </a:lnTo>
                  <a:lnTo>
                    <a:pt x="98" y="432"/>
                  </a:lnTo>
                  <a:lnTo>
                    <a:pt x="115" y="458"/>
                  </a:lnTo>
                  <a:lnTo>
                    <a:pt x="135" y="481"/>
                  </a:lnTo>
                  <a:lnTo>
                    <a:pt x="158" y="499"/>
                  </a:lnTo>
                  <a:lnTo>
                    <a:pt x="186" y="512"/>
                  </a:lnTo>
                  <a:lnTo>
                    <a:pt x="218" y="521"/>
                  </a:lnTo>
                  <a:lnTo>
                    <a:pt x="252" y="524"/>
                  </a:lnTo>
                  <a:lnTo>
                    <a:pt x="288" y="521"/>
                  </a:lnTo>
                  <a:lnTo>
                    <a:pt x="320" y="511"/>
                  </a:lnTo>
                  <a:lnTo>
                    <a:pt x="346" y="496"/>
                  </a:lnTo>
                  <a:lnTo>
                    <a:pt x="369" y="475"/>
                  </a:lnTo>
                  <a:lnTo>
                    <a:pt x="387" y="450"/>
                  </a:lnTo>
                  <a:lnTo>
                    <a:pt x="400" y="420"/>
                  </a:lnTo>
                  <a:lnTo>
                    <a:pt x="410" y="386"/>
                  </a:lnTo>
                  <a:lnTo>
                    <a:pt x="473" y="386"/>
                  </a:lnTo>
                  <a:lnTo>
                    <a:pt x="464" y="425"/>
                  </a:lnTo>
                  <a:lnTo>
                    <a:pt x="449" y="459"/>
                  </a:lnTo>
                  <a:lnTo>
                    <a:pt x="431" y="490"/>
                  </a:lnTo>
                  <a:lnTo>
                    <a:pt x="410" y="515"/>
                  </a:lnTo>
                  <a:lnTo>
                    <a:pt x="383" y="536"/>
                  </a:lnTo>
                  <a:lnTo>
                    <a:pt x="354" y="553"/>
                  </a:lnTo>
                  <a:lnTo>
                    <a:pt x="320" y="565"/>
                  </a:lnTo>
                  <a:lnTo>
                    <a:pt x="283" y="571"/>
                  </a:lnTo>
                  <a:lnTo>
                    <a:pt x="243" y="574"/>
                  </a:lnTo>
                  <a:lnTo>
                    <a:pt x="202" y="571"/>
                  </a:lnTo>
                  <a:lnTo>
                    <a:pt x="166" y="563"/>
                  </a:lnTo>
                  <a:lnTo>
                    <a:pt x="133" y="552"/>
                  </a:lnTo>
                  <a:lnTo>
                    <a:pt x="104" y="536"/>
                  </a:lnTo>
                  <a:lnTo>
                    <a:pt x="79" y="516"/>
                  </a:lnTo>
                  <a:lnTo>
                    <a:pt x="58" y="492"/>
                  </a:lnTo>
                  <a:lnTo>
                    <a:pt x="39" y="466"/>
                  </a:lnTo>
                  <a:lnTo>
                    <a:pt x="25" y="436"/>
                  </a:lnTo>
                  <a:lnTo>
                    <a:pt x="14" y="404"/>
                  </a:lnTo>
                  <a:lnTo>
                    <a:pt x="6" y="370"/>
                  </a:lnTo>
                  <a:lnTo>
                    <a:pt x="1" y="333"/>
                  </a:lnTo>
                  <a:lnTo>
                    <a:pt x="0" y="295"/>
                  </a:lnTo>
                  <a:lnTo>
                    <a:pt x="1" y="255"/>
                  </a:lnTo>
                  <a:lnTo>
                    <a:pt x="6" y="217"/>
                  </a:lnTo>
                  <a:lnTo>
                    <a:pt x="14" y="182"/>
                  </a:lnTo>
                  <a:lnTo>
                    <a:pt x="26" y="148"/>
                  </a:lnTo>
                  <a:lnTo>
                    <a:pt x="42" y="116"/>
                  </a:lnTo>
                  <a:lnTo>
                    <a:pt x="61" y="88"/>
                  </a:lnTo>
                  <a:lnTo>
                    <a:pt x="83" y="62"/>
                  </a:lnTo>
                  <a:lnTo>
                    <a:pt x="110" y="41"/>
                  </a:lnTo>
                  <a:lnTo>
                    <a:pt x="139" y="24"/>
                  </a:lnTo>
                  <a:lnTo>
                    <a:pt x="173" y="11"/>
                  </a:lnTo>
                  <a:lnTo>
                    <a:pt x="211" y="3"/>
                  </a:lnTo>
                  <a:lnTo>
                    <a:pt x="2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sp>
          <p:nvSpPr>
            <p:cNvPr id="19" name="Freeform 25"/>
            <p:cNvSpPr>
              <a:spLocks/>
            </p:cNvSpPr>
            <p:nvPr/>
          </p:nvSpPr>
          <p:spPr bwMode="auto">
            <a:xfrm>
              <a:off x="4550" y="410"/>
              <a:ext cx="451" cy="198"/>
            </a:xfrm>
            <a:custGeom>
              <a:avLst/>
              <a:gdLst/>
              <a:ahLst/>
              <a:cxnLst>
                <a:cxn ang="0">
                  <a:pos x="0" y="0"/>
                </a:cxn>
                <a:cxn ang="0">
                  <a:pos x="139" y="0"/>
                </a:cxn>
                <a:cxn ang="0">
                  <a:pos x="533" y="687"/>
                </a:cxn>
                <a:cxn ang="0">
                  <a:pos x="533" y="0"/>
                </a:cxn>
                <a:cxn ang="0">
                  <a:pos x="1805" y="0"/>
                </a:cxn>
                <a:cxn ang="0">
                  <a:pos x="1805" y="83"/>
                </a:cxn>
                <a:cxn ang="0">
                  <a:pos x="627" y="83"/>
                </a:cxn>
                <a:cxn ang="0">
                  <a:pos x="627" y="790"/>
                </a:cxn>
                <a:cxn ang="0">
                  <a:pos x="488" y="790"/>
                </a:cxn>
                <a:cxn ang="0">
                  <a:pos x="94" y="105"/>
                </a:cxn>
                <a:cxn ang="0">
                  <a:pos x="94" y="790"/>
                </a:cxn>
                <a:cxn ang="0">
                  <a:pos x="0" y="790"/>
                </a:cxn>
                <a:cxn ang="0">
                  <a:pos x="0" y="0"/>
                </a:cxn>
              </a:cxnLst>
              <a:rect l="0" t="0" r="r" b="b"/>
              <a:pathLst>
                <a:path w="1805" h="790">
                  <a:moveTo>
                    <a:pt x="0" y="0"/>
                  </a:moveTo>
                  <a:lnTo>
                    <a:pt x="139" y="0"/>
                  </a:lnTo>
                  <a:lnTo>
                    <a:pt x="533" y="687"/>
                  </a:lnTo>
                  <a:lnTo>
                    <a:pt x="533" y="0"/>
                  </a:lnTo>
                  <a:lnTo>
                    <a:pt x="1805" y="0"/>
                  </a:lnTo>
                  <a:lnTo>
                    <a:pt x="1805" y="83"/>
                  </a:lnTo>
                  <a:lnTo>
                    <a:pt x="627" y="83"/>
                  </a:lnTo>
                  <a:lnTo>
                    <a:pt x="627" y="790"/>
                  </a:lnTo>
                  <a:lnTo>
                    <a:pt x="488" y="790"/>
                  </a:lnTo>
                  <a:lnTo>
                    <a:pt x="94" y="105"/>
                  </a:lnTo>
                  <a:lnTo>
                    <a:pt x="94" y="790"/>
                  </a:lnTo>
                  <a:lnTo>
                    <a:pt x="0" y="79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CH"/>
            </a:p>
          </p:txBody>
        </p:sp>
      </p:grpSp>
      <p:sp>
        <p:nvSpPr>
          <p:cNvPr id="17433" name="Rectangle 25"/>
          <p:cNvSpPr>
            <a:spLocks noGrp="1" noChangeArrowheads="1"/>
          </p:cNvSpPr>
          <p:nvPr>
            <p:ph type="ctrTitle" sz="quarter"/>
          </p:nvPr>
        </p:nvSpPr>
        <p:spPr>
          <a:xfrm>
            <a:off x="6119813" y="1249363"/>
            <a:ext cx="2700337" cy="2295525"/>
          </a:xfrm>
          <a:ln algn="ctr"/>
        </p:spPr>
        <p:txBody>
          <a:bodyPr bIns="45720"/>
          <a:lstStyle>
            <a:lvl1pPr>
              <a:defRPr sz="3000">
                <a:solidFill>
                  <a:schemeClr val="tx1"/>
                </a:solidFill>
              </a:defRPr>
            </a:lvl1pPr>
          </a:lstStyle>
          <a:p>
            <a:r>
              <a:rPr lang="en-US" dirty="0"/>
              <a:t>Enter your headline</a:t>
            </a:r>
          </a:p>
        </p:txBody>
      </p:sp>
      <p:sp>
        <p:nvSpPr>
          <p:cNvPr id="17434" name="Rectangle 26"/>
          <p:cNvSpPr>
            <a:spLocks noGrp="1" noChangeArrowheads="1"/>
          </p:cNvSpPr>
          <p:nvPr>
            <p:ph type="subTitle" sz="quarter" idx="1"/>
          </p:nvPr>
        </p:nvSpPr>
        <p:spPr>
          <a:xfrm>
            <a:off x="6119813" y="2776538"/>
            <a:ext cx="2700337" cy="2862262"/>
          </a:xfrm>
          <a:ln algn="ctr"/>
        </p:spPr>
        <p:txBody>
          <a:bodyPr/>
          <a:lstStyle>
            <a:lvl1pPr marL="0" indent="0">
              <a:defRPr/>
            </a:lvl1pPr>
          </a:lstStyle>
          <a:p>
            <a:r>
              <a:rPr lang="en-US"/>
              <a:t>Author and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441325"/>
            <a:ext cx="8423275" cy="811213"/>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buFont typeface="Arial" pitchFamily="34" charset="0"/>
              <a:buChar char="•"/>
              <a:defRPr/>
            </a:lvl1pPr>
            <a:lvl2pPr>
              <a:buClr>
                <a:schemeClr val="tx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3"/>
          <p:cNvSpPr>
            <a:spLocks noGrp="1" noChangeArrowheads="1"/>
          </p:cNvSpPr>
          <p:nvPr>
            <p:ph type="dt" sz="half" idx="10"/>
          </p:nvPr>
        </p:nvSpPr>
        <p:spPr>
          <a:ln/>
        </p:spPr>
        <p:txBody>
          <a:bodyPr/>
          <a:lstStyle>
            <a:lvl1pPr>
              <a:defRPr/>
            </a:lvl1pPr>
          </a:lstStyle>
          <a:p>
            <a:pPr>
              <a:defRPr/>
            </a:pPr>
            <a:r>
              <a:rPr lang="en-US" smtClean="0"/>
              <a:t>April 2013</a:t>
            </a: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t>mine-ex / Rotary Montreux Vevey</a:t>
            </a: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BC6BDDB-E9AC-494E-8EB0-573B5A73C77A}"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441325"/>
            <a:ext cx="8423275" cy="811213"/>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58774" y="1417638"/>
            <a:ext cx="4049323" cy="4537075"/>
          </a:xfrm>
        </p:spPr>
        <p:txBody>
          <a:bodyPr/>
          <a:lstStyle>
            <a:lvl1pPr>
              <a:buClr>
                <a:schemeClr val="tx2"/>
              </a:buClr>
              <a:buFont typeface="Arial" pitchFamily="34" charset="0"/>
              <a:buChar char="•"/>
              <a:defRPr/>
            </a:lvl1pPr>
            <a:lvl2pPr>
              <a:buClr>
                <a:schemeClr val="tx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3"/>
          <p:cNvSpPr>
            <a:spLocks noGrp="1" noChangeArrowheads="1"/>
          </p:cNvSpPr>
          <p:nvPr>
            <p:ph type="dt" sz="half" idx="10"/>
          </p:nvPr>
        </p:nvSpPr>
        <p:spPr>
          <a:ln/>
        </p:spPr>
        <p:txBody>
          <a:bodyPr/>
          <a:lstStyle>
            <a:lvl1pPr>
              <a:defRPr/>
            </a:lvl1pPr>
          </a:lstStyle>
          <a:p>
            <a:pPr>
              <a:defRPr/>
            </a:pPr>
            <a:r>
              <a:rPr lang="en-US" smtClean="0"/>
              <a:t>April 2013</a:t>
            </a: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t>mine-ex / Rotary Montreux Vevey</a:t>
            </a: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BC6BDDB-E9AC-494E-8EB0-573B5A73C77A}" type="slidenum">
              <a:rPr lang="en-US"/>
              <a:pPr>
                <a:defRPr/>
              </a:pPr>
              <a:t>‹#›</a:t>
            </a:fld>
            <a:endParaRPr lang="en-US" dirty="0"/>
          </a:p>
        </p:txBody>
      </p:sp>
      <p:sp>
        <p:nvSpPr>
          <p:cNvPr id="7" name="Content Placeholder 2"/>
          <p:cNvSpPr>
            <a:spLocks noGrp="1"/>
          </p:cNvSpPr>
          <p:nvPr>
            <p:ph idx="13"/>
          </p:nvPr>
        </p:nvSpPr>
        <p:spPr>
          <a:xfrm>
            <a:off x="4675517" y="1430338"/>
            <a:ext cx="4117647" cy="4537075"/>
          </a:xfrm>
        </p:spPr>
        <p:txBody>
          <a:bodyPr/>
          <a:lstStyle>
            <a:lvl1pPr>
              <a:buClr>
                <a:schemeClr val="tx2"/>
              </a:buClr>
              <a:buFont typeface="Arial" pitchFamily="34" charset="0"/>
              <a:buChar char="•"/>
              <a:defRPr/>
            </a:lvl1pPr>
            <a:lvl2pPr>
              <a:buClr>
                <a:schemeClr val="tx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with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620713"/>
            <a:ext cx="8434388" cy="631825"/>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3"/>
          <p:cNvSpPr>
            <a:spLocks noGrp="1" noChangeArrowheads="1"/>
          </p:cNvSpPr>
          <p:nvPr>
            <p:ph type="dt" sz="half" idx="10"/>
          </p:nvPr>
        </p:nvSpPr>
        <p:spPr>
          <a:ln/>
        </p:spPr>
        <p:txBody>
          <a:bodyPr/>
          <a:lstStyle>
            <a:lvl1pPr>
              <a:defRPr/>
            </a:lvl1pPr>
          </a:lstStyle>
          <a:p>
            <a:pPr>
              <a:defRPr/>
            </a:pPr>
            <a:r>
              <a:rPr lang="en-US" smtClean="0"/>
              <a:t>April 2013</a:t>
            </a: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t>mine-ex / Rotary Montreux Vevey</a:t>
            </a: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BC6BDDB-E9AC-494E-8EB0-573B5A73C77A}"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agenda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620713"/>
            <a:ext cx="8434388" cy="631825"/>
          </a:xfrm>
        </p:spPr>
        <p:txBody>
          <a:bodyPr/>
          <a:lstStyle>
            <a:lvl1pPr>
              <a:defRPr sz="3200"/>
            </a:lvl1pPr>
          </a:lstStyle>
          <a:p>
            <a:r>
              <a:rPr lang="en-US" dirty="0" smtClean="0"/>
              <a:t>Click to edit master title style</a:t>
            </a:r>
            <a:endParaRPr lang="en-US" dirty="0"/>
          </a:p>
        </p:txBody>
      </p:sp>
      <p:sp>
        <p:nvSpPr>
          <p:cNvPr id="4" name="Rectangle 23"/>
          <p:cNvSpPr>
            <a:spLocks noGrp="1" noChangeArrowheads="1"/>
          </p:cNvSpPr>
          <p:nvPr>
            <p:ph type="dt" sz="half" idx="10"/>
          </p:nvPr>
        </p:nvSpPr>
        <p:spPr>
          <a:ln/>
        </p:spPr>
        <p:txBody>
          <a:bodyPr/>
          <a:lstStyle>
            <a:lvl1pPr>
              <a:defRPr/>
            </a:lvl1pPr>
          </a:lstStyle>
          <a:p>
            <a:pPr>
              <a:defRPr/>
            </a:pPr>
            <a:r>
              <a:rPr lang="en-US" smtClean="0"/>
              <a:t>April 2013</a:t>
            </a: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t>mine-ex / Rotary Montreux Vevey</a:t>
            </a: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BC6BDDB-E9AC-494E-8EB0-573B5A73C77A}" type="slidenum">
              <a:rPr lang="en-US"/>
              <a:pPr>
                <a:defRPr/>
              </a:pPr>
              <a:t>‹#›</a:t>
            </a:fld>
            <a:endParaRPr lang="en-US" dirty="0"/>
          </a:p>
        </p:txBody>
      </p:sp>
      <p:cxnSp>
        <p:nvCxnSpPr>
          <p:cNvPr id="8" name="Straight Connector 7"/>
          <p:cNvCxnSpPr/>
          <p:nvPr userDrawn="1"/>
        </p:nvCxnSpPr>
        <p:spPr>
          <a:xfrm>
            <a:off x="200025" y="491706"/>
            <a:ext cx="874556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358774" y="1417638"/>
            <a:ext cx="4049323" cy="4537075"/>
          </a:xfrm>
        </p:spPr>
        <p:txBody>
          <a:bodyPr/>
          <a:lstStyle>
            <a:lvl1pPr>
              <a:buClr>
                <a:schemeClr val="tx2"/>
              </a:buClr>
              <a:buFont typeface="Arial" pitchFamily="34" charset="0"/>
              <a:buChar char="•"/>
              <a:defRPr/>
            </a:lvl1pPr>
            <a:lvl2pPr>
              <a:buClr>
                <a:schemeClr val="tx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675517" y="1430338"/>
            <a:ext cx="4117647" cy="4537075"/>
          </a:xfrm>
        </p:spPr>
        <p:txBody>
          <a:bodyPr/>
          <a:lstStyle>
            <a:lvl1pPr>
              <a:buClr>
                <a:schemeClr val="tx2"/>
              </a:buClr>
              <a:buFont typeface="Arial" pitchFamily="34" charset="0"/>
              <a:buChar char="•"/>
              <a:defRPr/>
            </a:lvl1pPr>
            <a:lvl2pPr>
              <a:buClr>
                <a:schemeClr val="tx2"/>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BFBFB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207963" y="182563"/>
            <a:ext cx="8740588" cy="5981700"/>
          </a:xfrm>
          <a:prstGeom prst="rect">
            <a:avLst/>
          </a:prstGeom>
          <a:solidFill>
            <a:schemeClr val="bg1"/>
          </a:solidFill>
          <a:ln w="12700">
            <a:noFill/>
          </a:ln>
          <a:effectLst>
            <a:outerShdw blurRad="203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50" name="Rectangle 21"/>
          <p:cNvSpPr>
            <a:spLocks noGrp="1" noChangeArrowheads="1"/>
          </p:cNvSpPr>
          <p:nvPr>
            <p:ph type="title"/>
          </p:nvPr>
        </p:nvSpPr>
        <p:spPr bwMode="gray">
          <a:xfrm>
            <a:off x="358775" y="315913"/>
            <a:ext cx="842327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2051" name="Rectangle 22"/>
          <p:cNvSpPr>
            <a:spLocks noGrp="1" noChangeArrowheads="1"/>
          </p:cNvSpPr>
          <p:nvPr>
            <p:ph type="body" idx="1"/>
          </p:nvPr>
        </p:nvSpPr>
        <p:spPr bwMode="gray">
          <a:xfrm>
            <a:off x="358775" y="1417638"/>
            <a:ext cx="8434388"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7" name="Rectangle 23"/>
          <p:cNvSpPr>
            <a:spLocks noGrp="1" noChangeArrowheads="1"/>
          </p:cNvSpPr>
          <p:nvPr>
            <p:ph type="dt" sz="half" idx="2"/>
          </p:nvPr>
        </p:nvSpPr>
        <p:spPr bwMode="gray">
          <a:xfrm>
            <a:off x="757238" y="6524625"/>
            <a:ext cx="1222375" cy="333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dirty="0">
                <a:solidFill>
                  <a:schemeClr val="bg1"/>
                </a:solidFill>
                <a:latin typeface="Arial" charset="0"/>
                <a:cs typeface="+mn-cs"/>
              </a:defRPr>
            </a:lvl1pPr>
          </a:lstStyle>
          <a:p>
            <a:pPr>
              <a:defRPr/>
            </a:pPr>
            <a:r>
              <a:rPr lang="en-US" smtClean="0"/>
              <a:t>April 2013</a:t>
            </a:r>
            <a:endParaRPr lang="en-US" dirty="0"/>
          </a:p>
        </p:txBody>
      </p:sp>
      <p:sp>
        <p:nvSpPr>
          <p:cNvPr id="1048" name="Rectangle 24"/>
          <p:cNvSpPr>
            <a:spLocks noGrp="1" noChangeArrowheads="1"/>
          </p:cNvSpPr>
          <p:nvPr>
            <p:ph type="ftr" sz="quarter" idx="3"/>
          </p:nvPr>
        </p:nvSpPr>
        <p:spPr bwMode="gray">
          <a:xfrm>
            <a:off x="2187575" y="6524625"/>
            <a:ext cx="3968750" cy="333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dirty="0">
                <a:solidFill>
                  <a:schemeClr val="bg1"/>
                </a:solidFill>
                <a:latin typeface="Arial" charset="0"/>
                <a:cs typeface="+mn-cs"/>
              </a:defRPr>
            </a:lvl1pPr>
          </a:lstStyle>
          <a:p>
            <a:pPr>
              <a:defRPr/>
            </a:pPr>
            <a:r>
              <a:rPr lang="en-US" smtClean="0"/>
              <a:t>mine-ex / Rotary Montreux Vevey</a:t>
            </a:r>
            <a:endParaRPr lang="en-US" dirty="0"/>
          </a:p>
        </p:txBody>
      </p:sp>
      <p:sp>
        <p:nvSpPr>
          <p:cNvPr id="1049" name="Rectangle 25"/>
          <p:cNvSpPr>
            <a:spLocks noGrp="1" noChangeArrowheads="1"/>
          </p:cNvSpPr>
          <p:nvPr>
            <p:ph type="sldNum" sz="quarter" idx="4"/>
          </p:nvPr>
        </p:nvSpPr>
        <p:spPr bwMode="gray">
          <a:xfrm>
            <a:off x="179388" y="6524625"/>
            <a:ext cx="361950"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bg1"/>
                </a:solidFill>
                <a:latin typeface="Arial" charset="0"/>
                <a:cs typeface="+mn-cs"/>
              </a:defRPr>
            </a:lvl1pPr>
          </a:lstStyle>
          <a:p>
            <a:pPr>
              <a:defRPr/>
            </a:pPr>
            <a:fld id="{1544D39C-5054-4D68-A4B7-13BC9A15357D}" type="slidenum">
              <a:rPr lang="en-US"/>
              <a:pPr>
                <a:defRPr/>
              </a:pPr>
              <a:t>‹#›</a:t>
            </a:fld>
            <a:endParaRPr lang="en-US" dirty="0"/>
          </a:p>
        </p:txBody>
      </p:sp>
      <p:sp>
        <p:nvSpPr>
          <p:cNvPr id="1050" name="Line 26"/>
          <p:cNvSpPr>
            <a:spLocks noChangeShapeType="1"/>
          </p:cNvSpPr>
          <p:nvPr/>
        </p:nvSpPr>
        <p:spPr bwMode="gray">
          <a:xfrm>
            <a:off x="649288" y="6535738"/>
            <a:ext cx="0" cy="133350"/>
          </a:xfrm>
          <a:prstGeom prst="line">
            <a:avLst/>
          </a:prstGeom>
          <a:noFill/>
          <a:ln w="6350">
            <a:solidFill>
              <a:schemeClr val="bg1"/>
            </a:solidFill>
            <a:round/>
            <a:headEnd/>
            <a:tailEnd/>
          </a:ln>
          <a:effectLst/>
        </p:spPr>
        <p:txBody>
          <a:bodyPr/>
          <a:lstStyle/>
          <a:p>
            <a:pPr>
              <a:defRPr/>
            </a:pPr>
            <a:endParaRPr lang="en-US" dirty="0">
              <a:latin typeface="Arial" charset="0"/>
              <a:cs typeface="+mn-cs"/>
            </a:endParaRPr>
          </a:p>
        </p:txBody>
      </p:sp>
      <p:sp>
        <p:nvSpPr>
          <p:cNvPr id="1051" name="Line 27"/>
          <p:cNvSpPr>
            <a:spLocks noChangeShapeType="1"/>
          </p:cNvSpPr>
          <p:nvPr/>
        </p:nvSpPr>
        <p:spPr bwMode="gray">
          <a:xfrm>
            <a:off x="2087563" y="6535738"/>
            <a:ext cx="0" cy="133350"/>
          </a:xfrm>
          <a:prstGeom prst="line">
            <a:avLst/>
          </a:prstGeom>
          <a:noFill/>
          <a:ln w="6350">
            <a:solidFill>
              <a:schemeClr val="bg1"/>
            </a:solidFill>
            <a:round/>
            <a:headEnd/>
            <a:tailEnd/>
          </a:ln>
          <a:effectLst/>
        </p:spPr>
        <p:txBody>
          <a:bodyPr/>
          <a:lstStyle/>
          <a:p>
            <a:pPr>
              <a:defRPr/>
            </a:pPr>
            <a:endParaRPr lang="en-US" dirty="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80" r:id="rId1"/>
    <p:sldLayoutId id="2147483990" r:id="rId2"/>
    <p:sldLayoutId id="2147483976" r:id="rId3"/>
    <p:sldLayoutId id="2147483993" r:id="rId4"/>
    <p:sldLayoutId id="2147483992" r:id="rId5"/>
    <p:sldLayoutId id="2147483994" r:id="rId6"/>
  </p:sldLayoutIdLst>
  <p:transition>
    <p:fade/>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2800">
          <a:solidFill>
            <a:schemeClr val="tx1"/>
          </a:solidFill>
          <a:latin typeface="+mj-lt"/>
          <a:ea typeface="+mj-ea"/>
          <a:cs typeface="+mj-cs"/>
        </a:defRPr>
      </a:lvl1pPr>
      <a:lvl2pPr algn="l" rtl="0" eaLnBrk="0" fontAlgn="base" hangingPunct="0">
        <a:lnSpc>
          <a:spcPct val="85000"/>
        </a:lnSpc>
        <a:spcBef>
          <a:spcPct val="0"/>
        </a:spcBef>
        <a:spcAft>
          <a:spcPct val="0"/>
        </a:spcAft>
        <a:defRPr sz="2800">
          <a:solidFill>
            <a:srgbClr val="006FB3"/>
          </a:solidFill>
          <a:latin typeface="Arial" charset="0"/>
        </a:defRPr>
      </a:lvl2pPr>
      <a:lvl3pPr algn="l" rtl="0" eaLnBrk="0" fontAlgn="base" hangingPunct="0">
        <a:lnSpc>
          <a:spcPct val="85000"/>
        </a:lnSpc>
        <a:spcBef>
          <a:spcPct val="0"/>
        </a:spcBef>
        <a:spcAft>
          <a:spcPct val="0"/>
        </a:spcAft>
        <a:defRPr sz="2800">
          <a:solidFill>
            <a:srgbClr val="006FB3"/>
          </a:solidFill>
          <a:latin typeface="Arial" charset="0"/>
        </a:defRPr>
      </a:lvl3pPr>
      <a:lvl4pPr algn="l" rtl="0" eaLnBrk="0" fontAlgn="base" hangingPunct="0">
        <a:lnSpc>
          <a:spcPct val="85000"/>
        </a:lnSpc>
        <a:spcBef>
          <a:spcPct val="0"/>
        </a:spcBef>
        <a:spcAft>
          <a:spcPct val="0"/>
        </a:spcAft>
        <a:defRPr sz="2800">
          <a:solidFill>
            <a:srgbClr val="006FB3"/>
          </a:solidFill>
          <a:latin typeface="Arial" charset="0"/>
        </a:defRPr>
      </a:lvl4pPr>
      <a:lvl5pPr algn="l" rtl="0" eaLnBrk="0" fontAlgn="base" hangingPunct="0">
        <a:lnSpc>
          <a:spcPct val="85000"/>
        </a:lnSpc>
        <a:spcBef>
          <a:spcPct val="0"/>
        </a:spcBef>
        <a:spcAft>
          <a:spcPct val="0"/>
        </a:spcAft>
        <a:defRPr sz="2800">
          <a:solidFill>
            <a:srgbClr val="006FB3"/>
          </a:solidFill>
          <a:latin typeface="Arial" charset="0"/>
        </a:defRPr>
      </a:lvl5pPr>
      <a:lvl6pPr marL="457200" algn="l" rtl="0" fontAlgn="base">
        <a:lnSpc>
          <a:spcPct val="85000"/>
        </a:lnSpc>
        <a:spcBef>
          <a:spcPct val="0"/>
        </a:spcBef>
        <a:spcAft>
          <a:spcPct val="0"/>
        </a:spcAft>
        <a:defRPr sz="3200">
          <a:solidFill>
            <a:srgbClr val="006FB3"/>
          </a:solidFill>
          <a:latin typeface="Arial" charset="0"/>
        </a:defRPr>
      </a:lvl6pPr>
      <a:lvl7pPr marL="914400" algn="l" rtl="0" fontAlgn="base">
        <a:lnSpc>
          <a:spcPct val="85000"/>
        </a:lnSpc>
        <a:spcBef>
          <a:spcPct val="0"/>
        </a:spcBef>
        <a:spcAft>
          <a:spcPct val="0"/>
        </a:spcAft>
        <a:defRPr sz="3200">
          <a:solidFill>
            <a:srgbClr val="006FB3"/>
          </a:solidFill>
          <a:latin typeface="Arial" charset="0"/>
        </a:defRPr>
      </a:lvl7pPr>
      <a:lvl8pPr marL="1371600" algn="l" rtl="0" fontAlgn="base">
        <a:lnSpc>
          <a:spcPct val="85000"/>
        </a:lnSpc>
        <a:spcBef>
          <a:spcPct val="0"/>
        </a:spcBef>
        <a:spcAft>
          <a:spcPct val="0"/>
        </a:spcAft>
        <a:defRPr sz="3200">
          <a:solidFill>
            <a:srgbClr val="006FB3"/>
          </a:solidFill>
          <a:latin typeface="Arial" charset="0"/>
        </a:defRPr>
      </a:lvl8pPr>
      <a:lvl9pPr marL="1828800" algn="l" rtl="0" fontAlgn="base">
        <a:lnSpc>
          <a:spcPct val="85000"/>
        </a:lnSpc>
        <a:spcBef>
          <a:spcPct val="0"/>
        </a:spcBef>
        <a:spcAft>
          <a:spcPct val="0"/>
        </a:spcAft>
        <a:defRPr sz="3200">
          <a:solidFill>
            <a:srgbClr val="006FB3"/>
          </a:solidFill>
          <a:latin typeface="Arial" charset="0"/>
        </a:defRPr>
      </a:lvl9pPr>
    </p:titleStyle>
    <p:bodyStyle>
      <a:lvl1pPr marL="180975" indent="-180975" algn="l" rtl="0" eaLnBrk="0" fontAlgn="base" hangingPunct="0">
        <a:spcBef>
          <a:spcPct val="20000"/>
        </a:spcBef>
        <a:spcAft>
          <a:spcPct val="0"/>
        </a:spcAft>
        <a:buClr>
          <a:srgbClr val="006FB3"/>
        </a:buClr>
        <a:buFont typeface="Arial" pitchFamily="34" charset="0"/>
        <a:defRPr sz="1900">
          <a:solidFill>
            <a:schemeClr val="tx2"/>
          </a:solidFill>
          <a:latin typeface="+mn-lt"/>
          <a:ea typeface="+mn-ea"/>
          <a:cs typeface="+mn-cs"/>
        </a:defRPr>
      </a:lvl1pPr>
      <a:lvl2pPr marL="390525" indent="-207963" algn="l" rtl="0" eaLnBrk="0" fontAlgn="base" hangingPunct="0">
        <a:spcBef>
          <a:spcPct val="20000"/>
        </a:spcBef>
        <a:spcAft>
          <a:spcPct val="0"/>
        </a:spcAft>
        <a:buClr>
          <a:schemeClr val="tx2"/>
        </a:buClr>
        <a:buFont typeface="Arial" pitchFamily="34" charset="0"/>
        <a:buChar char="•"/>
        <a:defRPr sz="1900">
          <a:solidFill>
            <a:schemeClr val="tx2"/>
          </a:solidFill>
          <a:latin typeface="+mn-lt"/>
        </a:defRPr>
      </a:lvl2pPr>
      <a:lvl3pPr marL="581025" indent="-188913" algn="l" rtl="0" eaLnBrk="0" fontAlgn="base" hangingPunct="0">
        <a:spcBef>
          <a:spcPct val="20000"/>
        </a:spcBef>
        <a:spcAft>
          <a:spcPct val="0"/>
        </a:spcAft>
        <a:buClr>
          <a:schemeClr val="tx2"/>
        </a:buClr>
        <a:buFont typeface="Arial" pitchFamily="34" charset="0"/>
        <a:buChar char="•"/>
        <a:defRPr sz="1600">
          <a:solidFill>
            <a:schemeClr val="tx2"/>
          </a:solidFill>
          <a:latin typeface="+mn-lt"/>
        </a:defRPr>
      </a:lvl3pPr>
      <a:lvl4pPr marL="790575" indent="-207963" algn="l" rtl="0" eaLnBrk="0" fontAlgn="base" hangingPunct="0">
        <a:spcBef>
          <a:spcPct val="20000"/>
        </a:spcBef>
        <a:spcAft>
          <a:spcPct val="0"/>
        </a:spcAft>
        <a:buClr>
          <a:schemeClr val="tx2"/>
        </a:buClr>
        <a:buFont typeface="Arial" pitchFamily="34" charset="0"/>
        <a:buChar char="•"/>
        <a:defRPr sz="1400">
          <a:solidFill>
            <a:schemeClr val="tx2"/>
          </a:solidFill>
          <a:latin typeface="+mn-lt"/>
        </a:defRPr>
      </a:lvl4pPr>
      <a:lvl5pPr marL="971550" indent="-179388" algn="l" rtl="0" eaLnBrk="0" fontAlgn="base" hangingPunct="0">
        <a:spcBef>
          <a:spcPct val="20000"/>
        </a:spcBef>
        <a:spcAft>
          <a:spcPct val="0"/>
        </a:spcAft>
        <a:buClr>
          <a:schemeClr val="bg2"/>
        </a:buClr>
        <a:buFont typeface="Arial" pitchFamily="34" charset="0"/>
        <a:buChar char="–"/>
        <a:defRPr sz="1200">
          <a:solidFill>
            <a:schemeClr val="tx2"/>
          </a:solidFill>
          <a:latin typeface="+mn-lt"/>
        </a:defRPr>
      </a:lvl5pPr>
      <a:lvl6pPr marL="1428750" indent="-179388" algn="l" rtl="0" fontAlgn="base">
        <a:spcBef>
          <a:spcPct val="20000"/>
        </a:spcBef>
        <a:spcAft>
          <a:spcPct val="0"/>
        </a:spcAft>
        <a:buClr>
          <a:schemeClr val="bg2"/>
        </a:buClr>
        <a:buFont typeface="Arial" charset="0"/>
        <a:buChar char="–"/>
        <a:defRPr sz="1200">
          <a:solidFill>
            <a:schemeClr val="tx1"/>
          </a:solidFill>
          <a:latin typeface="+mn-lt"/>
        </a:defRPr>
      </a:lvl6pPr>
      <a:lvl7pPr marL="1885950" indent="-179388" algn="l" rtl="0" fontAlgn="base">
        <a:spcBef>
          <a:spcPct val="20000"/>
        </a:spcBef>
        <a:spcAft>
          <a:spcPct val="0"/>
        </a:spcAft>
        <a:buClr>
          <a:schemeClr val="bg2"/>
        </a:buClr>
        <a:buFont typeface="Arial" charset="0"/>
        <a:buChar char="–"/>
        <a:defRPr sz="1200">
          <a:solidFill>
            <a:schemeClr val="tx1"/>
          </a:solidFill>
          <a:latin typeface="+mn-lt"/>
        </a:defRPr>
      </a:lvl7pPr>
      <a:lvl8pPr marL="2343150" indent="-179388" algn="l" rtl="0" fontAlgn="base">
        <a:spcBef>
          <a:spcPct val="20000"/>
        </a:spcBef>
        <a:spcAft>
          <a:spcPct val="0"/>
        </a:spcAft>
        <a:buClr>
          <a:schemeClr val="bg2"/>
        </a:buClr>
        <a:buFont typeface="Arial" charset="0"/>
        <a:buChar char="–"/>
        <a:defRPr sz="1200">
          <a:solidFill>
            <a:schemeClr val="tx1"/>
          </a:solidFill>
          <a:latin typeface="+mn-lt"/>
        </a:defRPr>
      </a:lvl8pPr>
      <a:lvl9pPr marL="2800350" indent="-179388" algn="l" rtl="0" fontAlgn="base">
        <a:spcBef>
          <a:spcPct val="20000"/>
        </a:spcBef>
        <a:spcAft>
          <a:spcPct val="0"/>
        </a:spcAft>
        <a:buClr>
          <a:schemeClr val="bg2"/>
        </a:buClr>
        <a:buFont typeface="Arial" charset="0"/>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ine-ex.ch/"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ine-ex.ch/" TargetMode="External"/><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officiersducoeur.ch/" TargetMode="External"/><Relationship Id="rId7" Type="http://schemas.openxmlformats.org/officeDocument/2006/relationships/image" Target="../media/image1.jpeg"/><Relationship Id="rId2" Type="http://schemas.openxmlformats.org/officeDocument/2006/relationships/hyperlink" Target="http://www2.rotary.ch/index.php?id=67&amp;L=fr" TargetMode="External"/><Relationship Id="rId1" Type="http://schemas.openxmlformats.org/officeDocument/2006/relationships/slideLayout" Target="../slideLayouts/slideLayout5.xml"/><Relationship Id="rId6" Type="http://schemas.openxmlformats.org/officeDocument/2006/relationships/hyperlink" Target="http://www.mine-ex.ch/" TargetMode="External"/><Relationship Id="rId5" Type="http://schemas.openxmlformats.org/officeDocument/2006/relationships/hyperlink" Target="mailto:hpimhof@hotmail.com" TargetMode="External"/><Relationship Id="rId4" Type="http://schemas.openxmlformats.org/officeDocument/2006/relationships/hyperlink" Target="https://secure.datasport.com/?sfl1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ine-ex.ch/" TargetMode="External"/><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mine-ex.ch/" TargetMode="External"/><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ine-ex.ch/"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mine-ex.ch/" TargetMode="Externa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ine-ex.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hyperlink" Target="http://www.mine-ex.ch/" TargetMode="Externa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fr-CH" sz="3200" dirty="0" smtClean="0"/>
              <a:t>mine-ex</a:t>
            </a:r>
            <a:endParaRPr lang="fr-CH" sz="3200" dirty="0"/>
          </a:p>
        </p:txBody>
      </p:sp>
      <p:sp>
        <p:nvSpPr>
          <p:cNvPr id="5" name="Subtitle 4"/>
          <p:cNvSpPr>
            <a:spLocks noGrp="1"/>
          </p:cNvSpPr>
          <p:nvPr>
            <p:ph type="subTitle" sz="quarter" idx="1"/>
          </p:nvPr>
        </p:nvSpPr>
        <p:spPr>
          <a:xfrm>
            <a:off x="812801" y="2565024"/>
            <a:ext cx="6418262" cy="1247775"/>
          </a:xfrm>
        </p:spPr>
        <p:txBody>
          <a:bodyPr/>
          <a:lstStyle/>
          <a:p>
            <a:r>
              <a:rPr lang="fr-CH" sz="2800" i="1" dirty="0" smtClean="0">
                <a:latin typeface="Batang" pitchFamily="18" charset="-127"/>
                <a:ea typeface="Batang" pitchFamily="18" charset="-127"/>
              </a:rPr>
              <a:t>les membres du Rotary aident les victimes des mines</a:t>
            </a:r>
            <a:endParaRPr lang="fr-CH" sz="2800" i="1" dirty="0">
              <a:latin typeface="Batang" pitchFamily="18" charset="-127"/>
              <a:ea typeface="Batang" pitchFamily="18" charset="-127"/>
            </a:endParaRPr>
          </a:p>
        </p:txBody>
      </p:sp>
      <p:pic>
        <p:nvPicPr>
          <p:cNvPr id="16386" name="Picture 2" descr="http://www2.rotary.ch/typo3temp/pics/e36b90d315.jpg">
            <a:hlinkClick r:id="rId2"/>
          </p:cNvPr>
          <p:cNvPicPr>
            <a:picLocks noChangeAspect="1" noChangeArrowheads="1"/>
          </p:cNvPicPr>
          <p:nvPr/>
        </p:nvPicPr>
        <p:blipFill>
          <a:blip r:embed="rId3" cstate="print"/>
          <a:srcRect/>
          <a:stretch>
            <a:fillRect/>
          </a:stretch>
        </p:blipFill>
        <p:spPr bwMode="auto">
          <a:xfrm>
            <a:off x="349235" y="40341"/>
            <a:ext cx="787788" cy="1024125"/>
          </a:xfrm>
          <a:prstGeom prst="rect">
            <a:avLst/>
          </a:prstGeom>
          <a:noFill/>
        </p:spPr>
      </p:pic>
      <p:pic>
        <p:nvPicPr>
          <p:cNvPr id="12" name="Picture 7" descr="Zurück zur Startsei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73492" y="147641"/>
            <a:ext cx="847440" cy="8474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39587" y="5822576"/>
            <a:ext cx="7853083" cy="584775"/>
          </a:xfrm>
          <a:prstGeom prst="rect">
            <a:avLst/>
          </a:prstGeom>
          <a:noFill/>
        </p:spPr>
        <p:txBody>
          <a:bodyPr wrap="square" rtlCol="0">
            <a:spAutoFit/>
          </a:bodyPr>
          <a:lstStyle/>
          <a:p>
            <a:r>
              <a:rPr lang="fr-CH" sz="1600" dirty="0" smtClean="0">
                <a:latin typeface="Calibri" pitchFamily="34" charset="0"/>
              </a:rPr>
              <a:t>Les trois districts Rotary 1980, 1990 et 2000 s’engagent conjointement pour la réalisation des objectifs de la fondation mine-ex: </a:t>
            </a:r>
            <a:endParaRPr lang="fr-CH" sz="16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fr-CH" dirty="0" smtClean="0"/>
              <a:t>…et bien plus encore!</a:t>
            </a:r>
            <a:endParaRPr lang="fr-CH" dirty="0"/>
          </a:p>
        </p:txBody>
      </p:sp>
      <p:sp>
        <p:nvSpPr>
          <p:cNvPr id="14339" name="Rectangle 3"/>
          <p:cNvSpPr>
            <a:spLocks noGrp="1" noChangeArrowheads="1"/>
          </p:cNvSpPr>
          <p:nvPr>
            <p:ph idx="1"/>
          </p:nvPr>
        </p:nvSpPr>
        <p:spPr>
          <a:xfrm>
            <a:off x="358775" y="1949824"/>
            <a:ext cx="8434388" cy="4004889"/>
          </a:xfrm>
        </p:spPr>
        <p:txBody>
          <a:bodyPr/>
          <a:lstStyle/>
          <a:p>
            <a:r>
              <a:rPr lang="fr-CH" b="1" dirty="0" smtClean="0"/>
              <a:t>Stand Mine-ex </a:t>
            </a:r>
            <a:r>
              <a:rPr lang="fr-CH" dirty="0" smtClean="0"/>
              <a:t>au Village à la </a:t>
            </a:r>
            <a:r>
              <a:rPr lang="fr-CH" dirty="0" err="1" smtClean="0"/>
              <a:t>Bärenplatz</a:t>
            </a:r>
            <a:r>
              <a:rPr lang="fr-CH" dirty="0" smtClean="0"/>
              <a:t> ou </a:t>
            </a:r>
            <a:r>
              <a:rPr lang="fr-CH" dirty="0" err="1" smtClean="0"/>
              <a:t>Waisenhausplatz</a:t>
            </a:r>
            <a:r>
              <a:rPr lang="fr-CH" dirty="0" smtClean="0"/>
              <a:t>: Arrière-plan et sensibilisation</a:t>
            </a:r>
          </a:p>
          <a:p>
            <a:r>
              <a:rPr lang="fr-CH" b="1" dirty="0" smtClean="0"/>
              <a:t>Brunch VIP </a:t>
            </a:r>
            <a:r>
              <a:rPr lang="fr-CH" dirty="0" smtClean="0"/>
              <a:t>le long du parcours (Casino Bern): les Rotariens rencontrent des personnalités importantes et des coureuses.</a:t>
            </a:r>
          </a:p>
          <a:p>
            <a:r>
              <a:rPr lang="fr-CH" b="1" dirty="0" smtClean="0"/>
              <a:t>Bloc de départ Mine-ex</a:t>
            </a:r>
            <a:r>
              <a:rPr lang="fr-CH" dirty="0" smtClean="0"/>
              <a:t>: les participantes à la course caritative s‘élancent ensemble et sont clairement reconnaissables grâce à    l‘autocollant Mine-ex.</a:t>
            </a:r>
          </a:p>
          <a:p>
            <a:r>
              <a:rPr lang="fr-CH" b="1" dirty="0" smtClean="0"/>
              <a:t>Travail médiatique: </a:t>
            </a:r>
            <a:r>
              <a:rPr lang="fr-CH" dirty="0" smtClean="0"/>
              <a:t>la course caritative occupe une place importante à la conférence de presse</a:t>
            </a:r>
          </a:p>
          <a:p>
            <a:r>
              <a:rPr lang="fr-CH" b="1" dirty="0" smtClean="0"/>
              <a:t>Publication</a:t>
            </a:r>
            <a:r>
              <a:rPr lang="fr-CH" dirty="0" smtClean="0"/>
              <a:t>: Rotary Suisse cherche activement des participantes à la course caritative.</a:t>
            </a:r>
          </a:p>
          <a:p>
            <a:endParaRPr lang="de-CH" dirty="0" smtClean="0"/>
          </a:p>
          <a:p>
            <a:endParaRPr lang="de-CH" dirty="0" smtClean="0"/>
          </a:p>
          <a:p>
            <a:endParaRPr lang="de-DE" dirty="0" smtClean="0"/>
          </a:p>
        </p:txBody>
      </p:sp>
      <p:pic>
        <p:nvPicPr>
          <p:cNvPr id="5" name="Picture 11" descr="http://webapp.swissolympic.ch/wEcosport/download/FileOriginals/481_IsC_webmail-logo_f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9079" y="767078"/>
            <a:ext cx="2448534" cy="83937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pPr>
              <a:defRPr/>
            </a:pPr>
            <a:r>
              <a:rPr lang="en-US" smtClean="0"/>
              <a:t>April 2013</a:t>
            </a:r>
            <a:endParaRPr lang="en-US"/>
          </a:p>
        </p:txBody>
      </p:sp>
      <p:sp>
        <p:nvSpPr>
          <p:cNvPr id="10" name="Footer Placeholder 9"/>
          <p:cNvSpPr>
            <a:spLocks noGrp="1"/>
          </p:cNvSpPr>
          <p:nvPr>
            <p:ph type="ftr" sz="quarter" idx="11"/>
          </p:nvPr>
        </p:nvSpPr>
        <p:spPr/>
        <p:txBody>
          <a:bodyPr/>
          <a:lstStyle/>
          <a:p>
            <a:pPr>
              <a:defRPr/>
            </a:pPr>
            <a:r>
              <a:rPr lang="en-US" smtClean="0"/>
              <a:t>mine-ex / Rotary Montreux Vevey</a:t>
            </a:r>
            <a:endParaRPr lang="en-US"/>
          </a:p>
        </p:txBody>
      </p:sp>
      <p:sp>
        <p:nvSpPr>
          <p:cNvPr id="11" name="Slide Number Placeholder 10"/>
          <p:cNvSpPr>
            <a:spLocks noGrp="1"/>
          </p:cNvSpPr>
          <p:nvPr>
            <p:ph type="sldNum" sz="quarter" idx="12"/>
          </p:nvPr>
        </p:nvSpPr>
        <p:spPr/>
        <p:txBody>
          <a:bodyPr/>
          <a:lstStyle/>
          <a:p>
            <a:pPr>
              <a:defRPr/>
            </a:pPr>
            <a:fld id="{5BC6BDDB-E9AC-494E-8EB0-573B5A73C77A}" type="slidenum">
              <a:rPr lang="en-US" smtClean="0"/>
              <a:pPr>
                <a:defRPr/>
              </a:pPr>
              <a:t>10</a:t>
            </a:fld>
            <a:endParaRPr lang="en-US" dirty="0"/>
          </a:p>
        </p:txBody>
      </p:sp>
      <p:pic>
        <p:nvPicPr>
          <p:cNvPr id="12"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13"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75647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April 2013</a:t>
            </a:r>
            <a:endParaRPr lang="en-US"/>
          </a:p>
        </p:txBody>
      </p:sp>
      <p:sp>
        <p:nvSpPr>
          <p:cNvPr id="5" name="Footer Placeholder 4"/>
          <p:cNvSpPr>
            <a:spLocks noGrp="1"/>
          </p:cNvSpPr>
          <p:nvPr>
            <p:ph type="ftr" sz="quarter" idx="11"/>
          </p:nvPr>
        </p:nvSpPr>
        <p:spPr/>
        <p:txBody>
          <a:bodyPr/>
          <a:lstStyle/>
          <a:p>
            <a:pPr>
              <a:defRPr/>
            </a:pPr>
            <a:r>
              <a:rPr lang="en-US" smtClean="0"/>
              <a:t>mine-ex / Rotary Montreux Vevey</a:t>
            </a:r>
            <a:endParaRPr lang="en-US"/>
          </a:p>
        </p:txBody>
      </p:sp>
      <p:sp>
        <p:nvSpPr>
          <p:cNvPr id="6" name="Slide Number Placeholder 5"/>
          <p:cNvSpPr>
            <a:spLocks noGrp="1"/>
          </p:cNvSpPr>
          <p:nvPr>
            <p:ph type="sldNum" sz="quarter" idx="12"/>
          </p:nvPr>
        </p:nvSpPr>
        <p:spPr/>
        <p:txBody>
          <a:bodyPr/>
          <a:lstStyle/>
          <a:p>
            <a:pPr>
              <a:defRPr/>
            </a:pPr>
            <a:fld id="{5BC6BDDB-E9AC-494E-8EB0-573B5A73C77A}" type="slidenum">
              <a:rPr lang="en-US" smtClean="0"/>
              <a:pPr>
                <a:defRPr/>
              </a:pPr>
              <a:t>11</a:t>
            </a:fld>
            <a:endParaRPr lang="en-US" dirty="0"/>
          </a:p>
        </p:txBody>
      </p:sp>
      <p:pic>
        <p:nvPicPr>
          <p:cNvPr id="43010" name="Picture 2"/>
          <p:cNvPicPr>
            <a:picLocks noChangeAspect="1" noChangeArrowheads="1"/>
          </p:cNvPicPr>
          <p:nvPr/>
        </p:nvPicPr>
        <p:blipFill>
          <a:blip r:embed="rId2" cstate="print"/>
          <a:srcRect t="14118" r="37815" b="4672"/>
          <a:stretch>
            <a:fillRect/>
          </a:stretch>
        </p:blipFill>
        <p:spPr bwMode="auto">
          <a:xfrm>
            <a:off x="564776" y="132073"/>
            <a:ext cx="8108576" cy="6618351"/>
          </a:xfrm>
          <a:prstGeom prst="rect">
            <a:avLst/>
          </a:prstGeom>
          <a:noFill/>
          <a:ln w="9525">
            <a:noFill/>
            <a:miter lim="800000"/>
            <a:headEnd/>
            <a:tailEnd/>
          </a:ln>
        </p:spPr>
      </p:pic>
      <p:pic>
        <p:nvPicPr>
          <p:cNvPr id="8" name="Picture 2" descr="http://www2.rotary.ch/typo3temp/pics/e36b90d315.jpg">
            <a:hlinkClick r:id="rId3"/>
          </p:cNvPr>
          <p:cNvPicPr>
            <a:picLocks noChangeAspect="1" noChangeArrowheads="1"/>
          </p:cNvPicPr>
          <p:nvPr/>
        </p:nvPicPr>
        <p:blipFill>
          <a:blip r:embed="rId4" cstate="print"/>
          <a:srcRect/>
          <a:stretch>
            <a:fillRect/>
          </a:stretch>
        </p:blipFill>
        <p:spPr bwMode="auto">
          <a:xfrm>
            <a:off x="7731669" y="6212541"/>
            <a:ext cx="455132" cy="591671"/>
          </a:xfrm>
          <a:prstGeom prst="rect">
            <a:avLst/>
          </a:prstGeom>
          <a:noFill/>
        </p:spPr>
      </p:pic>
      <p:pic>
        <p:nvPicPr>
          <p:cNvPr id="9" name="Picture 7" descr="Zurück zur Startse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Explosion 2 9"/>
          <p:cNvSpPr/>
          <p:nvPr/>
        </p:nvSpPr>
        <p:spPr>
          <a:xfrm>
            <a:off x="5472953" y="255495"/>
            <a:ext cx="2084294" cy="1021976"/>
          </a:xfrm>
          <a:prstGeom prst="irregularSeal2">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rgbClr val="FF0000"/>
                </a:solidFill>
              </a:rPr>
              <a:t>News</a:t>
            </a:r>
            <a:endParaRPr lang="en-GB"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6917391" y="1022258"/>
            <a:ext cx="1790700" cy="1209675"/>
          </a:xfrm>
          <a:prstGeom prst="rect">
            <a:avLst/>
          </a:prstGeom>
          <a:noFill/>
          <a:ln w="9525">
            <a:noFill/>
            <a:miter lim="800000"/>
            <a:headEnd/>
            <a:tailEnd/>
          </a:ln>
        </p:spPr>
      </p:pic>
      <p:sp>
        <p:nvSpPr>
          <p:cNvPr id="2" name="Title 1"/>
          <p:cNvSpPr>
            <a:spLocks noGrp="1"/>
          </p:cNvSpPr>
          <p:nvPr>
            <p:ph type="title"/>
          </p:nvPr>
        </p:nvSpPr>
        <p:spPr>
          <a:xfrm>
            <a:off x="358776" y="566925"/>
            <a:ext cx="8434388" cy="631825"/>
          </a:xfrm>
        </p:spPr>
        <p:txBody>
          <a:bodyPr/>
          <a:lstStyle/>
          <a:p>
            <a:r>
              <a:rPr lang="fr-CH" sz="2800" dirty="0" smtClean="0"/>
              <a:t>Grande action de vente de vins vaudois en faveur de mine-ex - RC </a:t>
            </a:r>
            <a:r>
              <a:rPr lang="fr-CH" sz="2800" dirty="0" err="1" smtClean="0"/>
              <a:t>Lavaux</a:t>
            </a:r>
            <a:endParaRPr lang="en-GB" sz="2800" dirty="0"/>
          </a:p>
        </p:txBody>
      </p:sp>
      <p:sp>
        <p:nvSpPr>
          <p:cNvPr id="3" name="Content Placeholder 2"/>
          <p:cNvSpPr>
            <a:spLocks noGrp="1"/>
          </p:cNvSpPr>
          <p:nvPr>
            <p:ph idx="1"/>
          </p:nvPr>
        </p:nvSpPr>
        <p:spPr/>
        <p:txBody>
          <a:bodyPr/>
          <a:lstStyle/>
          <a:p>
            <a:pPr lvl="0"/>
            <a:r>
              <a:rPr lang="fr-CH" u="sng" dirty="0" smtClean="0"/>
              <a:t>Vin blanc :</a:t>
            </a:r>
            <a:r>
              <a:rPr lang="fr-CH" dirty="0" smtClean="0"/>
              <a:t>        </a:t>
            </a:r>
          </a:p>
          <a:p>
            <a:pPr lvl="0"/>
            <a:r>
              <a:rPr lang="fr-CH" dirty="0" smtClean="0"/>
              <a:t>6 bouteilles  d’</a:t>
            </a:r>
            <a:r>
              <a:rPr lang="fr-CH" b="1" dirty="0" err="1" smtClean="0"/>
              <a:t>Epesses</a:t>
            </a:r>
            <a:r>
              <a:rPr lang="fr-CH" dirty="0" smtClean="0"/>
              <a:t> d’Antoine </a:t>
            </a:r>
            <a:r>
              <a:rPr lang="fr-CH" dirty="0" err="1" smtClean="0"/>
              <a:t>Bovard</a:t>
            </a:r>
            <a:r>
              <a:rPr lang="fr-CH" dirty="0" smtClean="0"/>
              <a:t> </a:t>
            </a:r>
            <a:endParaRPr lang="en-GB" dirty="0" smtClean="0"/>
          </a:p>
          <a:p>
            <a:r>
              <a:rPr lang="fr-CH" dirty="0" smtClean="0"/>
              <a:t>6 bouteilles de </a:t>
            </a:r>
            <a:r>
              <a:rPr lang="fr-CH" b="1" dirty="0" smtClean="0"/>
              <a:t>St-</a:t>
            </a:r>
            <a:r>
              <a:rPr lang="fr-CH" b="1" dirty="0" err="1" smtClean="0"/>
              <a:t>Saphorin</a:t>
            </a:r>
            <a:r>
              <a:rPr lang="fr-CH" dirty="0" smtClean="0"/>
              <a:t> Pierre Noire de Jean-Marie </a:t>
            </a:r>
            <a:r>
              <a:rPr lang="fr-CH" dirty="0" err="1" smtClean="0"/>
              <a:t>Briaux</a:t>
            </a:r>
            <a:endParaRPr lang="en-GB" dirty="0" smtClean="0"/>
          </a:p>
          <a:p>
            <a:r>
              <a:rPr lang="fr-CH" dirty="0" smtClean="0"/>
              <a:t>6 bouteilles de </a:t>
            </a:r>
            <a:r>
              <a:rPr lang="fr-CH" b="1" dirty="0" smtClean="0"/>
              <a:t>Villette</a:t>
            </a:r>
            <a:r>
              <a:rPr lang="fr-CH" dirty="0" smtClean="0"/>
              <a:t> Le </a:t>
            </a:r>
            <a:r>
              <a:rPr lang="fr-CH" dirty="0" err="1" smtClean="0"/>
              <a:t>Deven</a:t>
            </a:r>
            <a:r>
              <a:rPr lang="fr-CH" dirty="0" smtClean="0"/>
              <a:t> de Michel Blanche </a:t>
            </a:r>
            <a:endParaRPr lang="en-GB" dirty="0" smtClean="0"/>
          </a:p>
          <a:p>
            <a:r>
              <a:rPr lang="fr-CH" dirty="0" smtClean="0"/>
              <a:t>  </a:t>
            </a:r>
            <a:endParaRPr lang="en-GB" dirty="0" smtClean="0"/>
          </a:p>
          <a:p>
            <a:pPr lvl="0"/>
            <a:r>
              <a:rPr lang="fr-CH" u="sng" dirty="0" smtClean="0"/>
              <a:t>Vin rouge : </a:t>
            </a:r>
            <a:r>
              <a:rPr lang="fr-CH" dirty="0" smtClean="0"/>
              <a:t>      </a:t>
            </a:r>
          </a:p>
          <a:p>
            <a:pPr lvl="0"/>
            <a:r>
              <a:rPr lang="fr-CH" dirty="0" smtClean="0"/>
              <a:t>6 bouteilles de </a:t>
            </a:r>
            <a:r>
              <a:rPr lang="fr-CH" b="1" dirty="0" smtClean="0"/>
              <a:t>Chardonne</a:t>
            </a:r>
            <a:r>
              <a:rPr lang="fr-CH" dirty="0" smtClean="0"/>
              <a:t> Pinot noir d’Alain Neyroud</a:t>
            </a:r>
            <a:endParaRPr lang="en-GB" dirty="0" smtClean="0"/>
          </a:p>
          <a:p>
            <a:r>
              <a:rPr lang="fr-CH" dirty="0" smtClean="0"/>
              <a:t>6 bouteilles d’</a:t>
            </a:r>
            <a:r>
              <a:rPr lang="fr-CH" b="1" dirty="0" err="1" smtClean="0"/>
              <a:t>Epesses</a:t>
            </a:r>
            <a:r>
              <a:rPr lang="fr-CH" dirty="0" smtClean="0"/>
              <a:t> Cabriole de Jean-François Chevalley</a:t>
            </a:r>
            <a:endParaRPr lang="en-GB" dirty="0" smtClean="0"/>
          </a:p>
          <a:p>
            <a:r>
              <a:rPr lang="fr-CH" dirty="0" smtClean="0"/>
              <a:t>6 bouteilles de </a:t>
            </a:r>
            <a:r>
              <a:rPr lang="fr-CH" b="1" dirty="0" smtClean="0"/>
              <a:t>St-</a:t>
            </a:r>
            <a:r>
              <a:rPr lang="fr-CH" b="1" dirty="0" err="1" smtClean="0"/>
              <a:t>Saphorin</a:t>
            </a:r>
            <a:r>
              <a:rPr lang="fr-CH" dirty="0" smtClean="0"/>
              <a:t> Château de </a:t>
            </a:r>
            <a:r>
              <a:rPr lang="fr-CH" dirty="0" err="1" smtClean="0"/>
              <a:t>Glérolles</a:t>
            </a:r>
            <a:r>
              <a:rPr lang="fr-CH" dirty="0" smtClean="0"/>
              <a:t> de Daniel Rey</a:t>
            </a:r>
            <a:endParaRPr lang="en-GB" dirty="0" smtClean="0"/>
          </a:p>
          <a:p>
            <a:r>
              <a:rPr lang="fr-CH" dirty="0" smtClean="0"/>
              <a:t>  </a:t>
            </a:r>
            <a:endParaRPr lang="en-GB" dirty="0" smtClean="0"/>
          </a:p>
          <a:p>
            <a:pPr lvl="0"/>
            <a:r>
              <a:rPr lang="fr-CH" sz="1800" dirty="0" smtClean="0"/>
              <a:t>   Prix de vente par carton </a:t>
            </a:r>
            <a:r>
              <a:rPr lang="fr-CH" sz="1800" b="1" dirty="0" smtClean="0"/>
              <a:t>CHF 100.-</a:t>
            </a:r>
            <a:r>
              <a:rPr lang="fr-CH" sz="1800" dirty="0" smtClean="0"/>
              <a:t> (</a:t>
            </a:r>
            <a:r>
              <a:rPr lang="fr-CH" sz="1800" b="1" dirty="0" smtClean="0">
                <a:solidFill>
                  <a:srgbClr val="FF0000"/>
                </a:solidFill>
              </a:rPr>
              <a:t>CHF 34.-</a:t>
            </a:r>
            <a:r>
              <a:rPr lang="fr-CH" sz="1800" dirty="0" smtClean="0">
                <a:solidFill>
                  <a:srgbClr val="FF0000"/>
                </a:solidFill>
              </a:rPr>
              <a:t>pour le vin blanc et  </a:t>
            </a:r>
            <a:r>
              <a:rPr lang="fr-CH" sz="1800" b="1" dirty="0" smtClean="0">
                <a:solidFill>
                  <a:srgbClr val="FF0000"/>
                </a:solidFill>
              </a:rPr>
              <a:t>CHF 28.-</a:t>
            </a:r>
            <a:r>
              <a:rPr lang="fr-CH" sz="1800" dirty="0" smtClean="0">
                <a:solidFill>
                  <a:srgbClr val="FF0000"/>
                </a:solidFill>
              </a:rPr>
              <a:t> pour le vin rouge reviennent à mine-ex</a:t>
            </a:r>
            <a:r>
              <a:rPr lang="fr-CH" sz="1800" dirty="0" smtClean="0"/>
              <a:t>)</a:t>
            </a:r>
            <a:endParaRPr lang="en-GB" sz="1800" dirty="0" smtClean="0"/>
          </a:p>
        </p:txBody>
      </p:sp>
      <p:sp>
        <p:nvSpPr>
          <p:cNvPr id="4" name="Date Placeholder 3"/>
          <p:cNvSpPr>
            <a:spLocks noGrp="1"/>
          </p:cNvSpPr>
          <p:nvPr>
            <p:ph type="dt" sz="half" idx="10"/>
          </p:nvPr>
        </p:nvSpPr>
        <p:spPr/>
        <p:txBody>
          <a:bodyPr/>
          <a:lstStyle/>
          <a:p>
            <a:pPr>
              <a:defRPr/>
            </a:pPr>
            <a:r>
              <a:rPr lang="en-US" smtClean="0"/>
              <a:t>April 2013</a:t>
            </a:r>
            <a:endParaRPr lang="en-US"/>
          </a:p>
        </p:txBody>
      </p:sp>
      <p:sp>
        <p:nvSpPr>
          <p:cNvPr id="5" name="Footer Placeholder 4"/>
          <p:cNvSpPr>
            <a:spLocks noGrp="1"/>
          </p:cNvSpPr>
          <p:nvPr>
            <p:ph type="ftr" sz="quarter" idx="11"/>
          </p:nvPr>
        </p:nvSpPr>
        <p:spPr/>
        <p:txBody>
          <a:bodyPr/>
          <a:lstStyle/>
          <a:p>
            <a:pPr>
              <a:defRPr/>
            </a:pPr>
            <a:r>
              <a:rPr lang="en-US" dirty="0" smtClean="0"/>
              <a:t>mine-ex / Rotary Montreux Vevey</a:t>
            </a:r>
            <a:endParaRPr lang="en-US" dirty="0"/>
          </a:p>
        </p:txBody>
      </p:sp>
      <p:sp>
        <p:nvSpPr>
          <p:cNvPr id="6" name="Slide Number Placeholder 5"/>
          <p:cNvSpPr>
            <a:spLocks noGrp="1"/>
          </p:cNvSpPr>
          <p:nvPr>
            <p:ph type="sldNum" sz="quarter" idx="12"/>
          </p:nvPr>
        </p:nvSpPr>
        <p:spPr/>
        <p:txBody>
          <a:bodyPr/>
          <a:lstStyle/>
          <a:p>
            <a:pPr>
              <a:defRPr/>
            </a:pPr>
            <a:fld id="{5BC6BDDB-E9AC-494E-8EB0-573B5A73C77A}" type="slidenum">
              <a:rPr lang="en-US" smtClean="0"/>
              <a:pPr>
                <a:defRPr/>
              </a:pPr>
              <a:t>12</a:t>
            </a:fld>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7465146" y="2931180"/>
            <a:ext cx="1282725" cy="1842527"/>
          </a:xfrm>
          <a:prstGeom prst="rect">
            <a:avLst/>
          </a:prstGeom>
          <a:noFill/>
          <a:ln w="9525">
            <a:noFill/>
            <a:miter lim="800000"/>
            <a:headEnd/>
            <a:tailEnd/>
          </a:ln>
        </p:spPr>
      </p:pic>
      <p:pic>
        <p:nvPicPr>
          <p:cNvPr id="8"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9"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6917391" y="1022258"/>
            <a:ext cx="1790700" cy="1209675"/>
          </a:xfrm>
          <a:prstGeom prst="rect">
            <a:avLst/>
          </a:prstGeom>
          <a:noFill/>
          <a:ln w="9525">
            <a:noFill/>
            <a:miter lim="800000"/>
            <a:headEnd/>
            <a:tailEnd/>
          </a:ln>
        </p:spPr>
      </p:pic>
      <p:sp>
        <p:nvSpPr>
          <p:cNvPr id="2" name="Title 1"/>
          <p:cNvSpPr>
            <a:spLocks noGrp="1"/>
          </p:cNvSpPr>
          <p:nvPr>
            <p:ph type="title"/>
          </p:nvPr>
        </p:nvSpPr>
        <p:spPr>
          <a:xfrm>
            <a:off x="358776" y="566925"/>
            <a:ext cx="8434388" cy="631825"/>
          </a:xfrm>
        </p:spPr>
        <p:txBody>
          <a:bodyPr/>
          <a:lstStyle/>
          <a:p>
            <a:r>
              <a:rPr lang="fr-CH" sz="2800" dirty="0" smtClean="0"/>
              <a:t>Grande action de vente de vins vaudois en faveur de mine-ex - RC </a:t>
            </a:r>
            <a:r>
              <a:rPr lang="fr-CH" sz="2800" dirty="0" err="1" smtClean="0"/>
              <a:t>Lavaux</a:t>
            </a:r>
            <a:endParaRPr lang="en-GB" sz="2800" dirty="0"/>
          </a:p>
        </p:txBody>
      </p:sp>
      <p:sp>
        <p:nvSpPr>
          <p:cNvPr id="3" name="Content Placeholder 2"/>
          <p:cNvSpPr>
            <a:spLocks noGrp="1"/>
          </p:cNvSpPr>
          <p:nvPr>
            <p:ph idx="1"/>
          </p:nvPr>
        </p:nvSpPr>
        <p:spPr>
          <a:xfrm>
            <a:off x="358775" y="2070847"/>
            <a:ext cx="8434388" cy="3883866"/>
          </a:xfrm>
        </p:spPr>
        <p:txBody>
          <a:bodyPr/>
          <a:lstStyle/>
          <a:p>
            <a:pPr lvl="0"/>
            <a:r>
              <a:rPr lang="fr-CH" dirty="0" smtClean="0"/>
              <a:t>   Pour générer </a:t>
            </a:r>
            <a:r>
              <a:rPr lang="fr-CH" b="1" dirty="0" smtClean="0">
                <a:solidFill>
                  <a:srgbClr val="FF0000"/>
                </a:solidFill>
              </a:rPr>
              <a:t>CHF 5,000 </a:t>
            </a:r>
            <a:r>
              <a:rPr lang="fr-CH" dirty="0" smtClean="0"/>
              <a:t>pour le compte de mine-ex                                                  par le RC Montreux Vevey:</a:t>
            </a:r>
          </a:p>
          <a:p>
            <a:pPr lvl="0"/>
            <a:endParaRPr lang="fr-CH" dirty="0" smtClean="0"/>
          </a:p>
          <a:p>
            <a:pPr lvl="0"/>
            <a:endParaRPr lang="fr-CH" dirty="0" smtClean="0"/>
          </a:p>
          <a:p>
            <a:pPr lvl="0"/>
            <a:endParaRPr lang="fr-CH" dirty="0" smtClean="0"/>
          </a:p>
          <a:p>
            <a:pPr lvl="0"/>
            <a:r>
              <a:rPr lang="fr-CH" dirty="0" smtClean="0"/>
              <a:t>      </a:t>
            </a:r>
            <a:r>
              <a:rPr lang="fr-CH" sz="2400" b="1" i="1" dirty="0" smtClean="0">
                <a:solidFill>
                  <a:schemeClr val="accent5"/>
                </a:solidFill>
              </a:rPr>
              <a:t>167 cartons, soit 4 cartons par 42 membres</a:t>
            </a:r>
            <a:endParaRPr lang="fr-CH" b="1" i="1" dirty="0" smtClean="0">
              <a:solidFill>
                <a:schemeClr val="accent5"/>
              </a:solidFill>
            </a:endParaRPr>
          </a:p>
          <a:p>
            <a:pPr lvl="0"/>
            <a:endParaRPr lang="fr-CH" u="sng" dirty="0" smtClean="0"/>
          </a:p>
          <a:p>
            <a:pPr lvl="0"/>
            <a:endParaRPr lang="fr-CH" dirty="0" smtClean="0"/>
          </a:p>
          <a:p>
            <a:pPr lvl="0"/>
            <a:endParaRPr lang="fr-CH" dirty="0" smtClean="0"/>
          </a:p>
          <a:p>
            <a:pPr lvl="0"/>
            <a:r>
              <a:rPr lang="fr-CH" dirty="0" smtClean="0"/>
              <a:t>   </a:t>
            </a:r>
            <a:r>
              <a:rPr lang="fr-CH" sz="1800" dirty="0" smtClean="0"/>
              <a:t>Prix de vente par carton </a:t>
            </a:r>
            <a:r>
              <a:rPr lang="fr-CH" sz="1800" b="1" dirty="0" smtClean="0"/>
              <a:t>CHF 100.-</a:t>
            </a:r>
            <a:r>
              <a:rPr lang="fr-CH" sz="1800" dirty="0" smtClean="0"/>
              <a:t> (</a:t>
            </a:r>
            <a:r>
              <a:rPr lang="fr-CH" sz="1800" b="1" dirty="0" smtClean="0">
                <a:solidFill>
                  <a:srgbClr val="FF0000"/>
                </a:solidFill>
              </a:rPr>
              <a:t>CHF 34.-</a:t>
            </a:r>
            <a:r>
              <a:rPr lang="fr-CH" sz="1800" dirty="0" smtClean="0">
                <a:solidFill>
                  <a:srgbClr val="FF0000"/>
                </a:solidFill>
              </a:rPr>
              <a:t>pour le vin blanc et  </a:t>
            </a:r>
            <a:r>
              <a:rPr lang="fr-CH" sz="1800" b="1" dirty="0" smtClean="0">
                <a:solidFill>
                  <a:srgbClr val="FF0000"/>
                </a:solidFill>
              </a:rPr>
              <a:t>CHF 28.-</a:t>
            </a:r>
            <a:r>
              <a:rPr lang="fr-CH" sz="1800" dirty="0" smtClean="0">
                <a:solidFill>
                  <a:srgbClr val="FF0000"/>
                </a:solidFill>
              </a:rPr>
              <a:t> pour le vin rouge reviennent à mine-ex</a:t>
            </a:r>
            <a:r>
              <a:rPr lang="fr-CH" sz="1800" dirty="0" smtClean="0"/>
              <a:t>)</a:t>
            </a:r>
            <a:endParaRPr lang="en-GB" dirty="0" smtClean="0"/>
          </a:p>
          <a:p>
            <a:r>
              <a:rPr lang="fr-CH" dirty="0" smtClean="0"/>
              <a:t> </a:t>
            </a:r>
            <a:endParaRPr lang="en-GB" dirty="0" smtClean="0"/>
          </a:p>
          <a:p>
            <a:r>
              <a:rPr lang="fr-CH" dirty="0" smtClean="0"/>
              <a:t> </a:t>
            </a:r>
            <a:endParaRPr lang="en-GB" dirty="0"/>
          </a:p>
        </p:txBody>
      </p:sp>
      <p:sp>
        <p:nvSpPr>
          <p:cNvPr id="4" name="Date Placeholder 3"/>
          <p:cNvSpPr>
            <a:spLocks noGrp="1"/>
          </p:cNvSpPr>
          <p:nvPr>
            <p:ph type="dt" sz="half" idx="10"/>
          </p:nvPr>
        </p:nvSpPr>
        <p:spPr/>
        <p:txBody>
          <a:bodyPr/>
          <a:lstStyle/>
          <a:p>
            <a:pPr>
              <a:defRPr/>
            </a:pPr>
            <a:r>
              <a:rPr lang="en-US" smtClean="0"/>
              <a:t>April 2013</a:t>
            </a:r>
            <a:endParaRPr lang="en-US"/>
          </a:p>
        </p:txBody>
      </p:sp>
      <p:sp>
        <p:nvSpPr>
          <p:cNvPr id="5" name="Footer Placeholder 4"/>
          <p:cNvSpPr>
            <a:spLocks noGrp="1"/>
          </p:cNvSpPr>
          <p:nvPr>
            <p:ph type="ftr" sz="quarter" idx="11"/>
          </p:nvPr>
        </p:nvSpPr>
        <p:spPr/>
        <p:txBody>
          <a:bodyPr/>
          <a:lstStyle/>
          <a:p>
            <a:pPr>
              <a:defRPr/>
            </a:pPr>
            <a:r>
              <a:rPr lang="en-US" dirty="0" smtClean="0"/>
              <a:t>mine-ex / Rotary Montreux Vevey</a:t>
            </a:r>
            <a:endParaRPr lang="en-US" dirty="0"/>
          </a:p>
        </p:txBody>
      </p:sp>
      <p:sp>
        <p:nvSpPr>
          <p:cNvPr id="6" name="Slide Number Placeholder 5"/>
          <p:cNvSpPr>
            <a:spLocks noGrp="1"/>
          </p:cNvSpPr>
          <p:nvPr>
            <p:ph type="sldNum" sz="quarter" idx="12"/>
          </p:nvPr>
        </p:nvSpPr>
        <p:spPr/>
        <p:txBody>
          <a:bodyPr/>
          <a:lstStyle/>
          <a:p>
            <a:pPr>
              <a:defRPr/>
            </a:pPr>
            <a:fld id="{5BC6BDDB-E9AC-494E-8EB0-573B5A73C77A}" type="slidenum">
              <a:rPr lang="en-US" smtClean="0"/>
              <a:pPr>
                <a:defRPr/>
              </a:pPr>
              <a:t>13</a:t>
            </a:fld>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7465146" y="2931180"/>
            <a:ext cx="1282725" cy="1842527"/>
          </a:xfrm>
          <a:prstGeom prst="rect">
            <a:avLst/>
          </a:prstGeom>
          <a:noFill/>
          <a:ln w="9525">
            <a:noFill/>
            <a:miter lim="800000"/>
            <a:headEnd/>
            <a:tailEnd/>
          </a:ln>
        </p:spPr>
      </p:pic>
      <p:pic>
        <p:nvPicPr>
          <p:cNvPr id="8"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9"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rot="20507912">
            <a:off x="3657683" y="2458071"/>
            <a:ext cx="5684380" cy="369332"/>
          </a:xfrm>
          <a:prstGeom prst="rect">
            <a:avLst/>
          </a:prstGeom>
          <a:solidFill>
            <a:srgbClr val="FFFF00"/>
          </a:solidFill>
          <a:ln w="38100">
            <a:solidFill>
              <a:schemeClr val="accent1"/>
            </a:solidFill>
            <a:prstDash val="dash"/>
          </a:ln>
        </p:spPr>
        <p:txBody>
          <a:bodyPr wrap="square" rtlCol="0">
            <a:spAutoFit/>
          </a:bodyPr>
          <a:lstStyle/>
          <a:p>
            <a:pPr algn="ctr"/>
            <a:r>
              <a:rPr lang="fr-CH" i="1" dirty="0" smtClean="0">
                <a:solidFill>
                  <a:schemeClr val="accent3">
                    <a:lumMod val="75000"/>
                  </a:schemeClr>
                </a:solidFill>
                <a:latin typeface="Comic Sans MS" pitchFamily="66" charset="0"/>
              </a:rPr>
              <a:t>Le 2 mai 11 membres ont commandés 28 cartons </a:t>
            </a:r>
            <a:endParaRPr lang="en-GB" i="1" dirty="0">
              <a:solidFill>
                <a:schemeClr val="accent3">
                  <a:lumMod val="75000"/>
                </a:schemeClr>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April 2013</a:t>
            </a:r>
            <a:endParaRPr lang="en-US"/>
          </a:p>
        </p:txBody>
      </p:sp>
      <p:sp>
        <p:nvSpPr>
          <p:cNvPr id="5" name="Footer Placeholder 4"/>
          <p:cNvSpPr>
            <a:spLocks noGrp="1"/>
          </p:cNvSpPr>
          <p:nvPr>
            <p:ph type="ftr" sz="quarter" idx="11"/>
          </p:nvPr>
        </p:nvSpPr>
        <p:spPr/>
        <p:txBody>
          <a:bodyPr/>
          <a:lstStyle/>
          <a:p>
            <a:pPr>
              <a:defRPr/>
            </a:pPr>
            <a:r>
              <a:rPr lang="en-US" smtClean="0"/>
              <a:t>mine-ex / Rotary Montreux Vevey</a:t>
            </a:r>
            <a:endParaRPr lang="en-US"/>
          </a:p>
        </p:txBody>
      </p:sp>
      <p:sp>
        <p:nvSpPr>
          <p:cNvPr id="6" name="Slide Number Placeholder 5"/>
          <p:cNvSpPr>
            <a:spLocks noGrp="1"/>
          </p:cNvSpPr>
          <p:nvPr>
            <p:ph type="sldNum" sz="quarter" idx="12"/>
          </p:nvPr>
        </p:nvSpPr>
        <p:spPr/>
        <p:txBody>
          <a:bodyPr/>
          <a:lstStyle/>
          <a:p>
            <a:pPr>
              <a:defRPr/>
            </a:pPr>
            <a:fld id="{5BC6BDDB-E9AC-494E-8EB0-573B5A73C77A}" type="slidenum">
              <a:rPr lang="en-US" smtClean="0"/>
              <a:pPr>
                <a:defRPr/>
              </a:pPr>
              <a:t>14</a:t>
            </a:fld>
            <a:endParaRPr lang="en-US" dirty="0"/>
          </a:p>
        </p:txBody>
      </p:sp>
      <p:pic>
        <p:nvPicPr>
          <p:cNvPr id="45058" name="Picture 2"/>
          <p:cNvPicPr>
            <a:picLocks noChangeAspect="1" noChangeArrowheads="1"/>
          </p:cNvPicPr>
          <p:nvPr/>
        </p:nvPicPr>
        <p:blipFill>
          <a:blip r:embed="rId2" cstate="print"/>
          <a:srcRect l="11681" t="13311" r="29748" b="8303"/>
          <a:stretch>
            <a:fillRect/>
          </a:stretch>
        </p:blipFill>
        <p:spPr bwMode="auto">
          <a:xfrm>
            <a:off x="914400" y="174814"/>
            <a:ext cx="7140388" cy="5972519"/>
          </a:xfrm>
          <a:prstGeom prst="rect">
            <a:avLst/>
          </a:prstGeom>
          <a:noFill/>
          <a:ln w="9525">
            <a:noFill/>
            <a:miter lim="800000"/>
            <a:headEnd/>
            <a:tailEnd/>
          </a:ln>
        </p:spPr>
      </p:pic>
      <p:sp>
        <p:nvSpPr>
          <p:cNvPr id="8" name="Title 1"/>
          <p:cNvSpPr>
            <a:spLocks noGrp="1"/>
          </p:cNvSpPr>
          <p:nvPr>
            <p:ph type="title"/>
          </p:nvPr>
        </p:nvSpPr>
        <p:spPr>
          <a:xfrm>
            <a:off x="358776" y="392114"/>
            <a:ext cx="8434388" cy="631825"/>
          </a:xfrm>
        </p:spPr>
        <p:txBody>
          <a:bodyPr/>
          <a:lstStyle/>
          <a:p>
            <a:r>
              <a:rPr lang="fr-CH" dirty="0" smtClean="0"/>
              <a:t>Plus d’informations dans le prochain</a:t>
            </a:r>
            <a:endParaRPr lang="en-GB" dirty="0"/>
          </a:p>
        </p:txBody>
      </p:sp>
      <p:sp>
        <p:nvSpPr>
          <p:cNvPr id="10" name="Rectangle 9"/>
          <p:cNvSpPr/>
          <p:nvPr/>
        </p:nvSpPr>
        <p:spPr>
          <a:xfrm>
            <a:off x="1425388" y="3711388"/>
            <a:ext cx="5513294" cy="243391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059" name="Picture 3"/>
          <p:cNvPicPr>
            <a:picLocks noChangeAspect="1" noChangeArrowheads="1"/>
          </p:cNvPicPr>
          <p:nvPr/>
        </p:nvPicPr>
        <p:blipFill>
          <a:blip r:embed="rId3" cstate="print"/>
          <a:srcRect/>
          <a:stretch>
            <a:fillRect/>
          </a:stretch>
        </p:blipFill>
        <p:spPr bwMode="auto">
          <a:xfrm>
            <a:off x="2585901" y="2683857"/>
            <a:ext cx="2873602" cy="3716942"/>
          </a:xfrm>
          <a:prstGeom prst="rect">
            <a:avLst/>
          </a:prstGeom>
          <a:noFill/>
          <a:ln w="9525">
            <a:noFill/>
            <a:miter lim="800000"/>
            <a:headEnd/>
            <a:tailEnd/>
          </a:ln>
          <a:effectLst/>
        </p:spPr>
      </p:pic>
      <p:pic>
        <p:nvPicPr>
          <p:cNvPr id="11"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12"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Pour plus d’informations</a:t>
            </a:r>
            <a:br>
              <a:rPr lang="fr-CH" dirty="0" smtClean="0"/>
            </a:br>
            <a:r>
              <a:rPr lang="fr-CH" dirty="0" smtClean="0"/>
              <a:t>				pour commander</a:t>
            </a:r>
            <a:endParaRPr lang="en-GB" dirty="0"/>
          </a:p>
        </p:txBody>
      </p:sp>
      <p:sp>
        <p:nvSpPr>
          <p:cNvPr id="3" name="Content Placeholder 2"/>
          <p:cNvSpPr>
            <a:spLocks noGrp="1"/>
          </p:cNvSpPr>
          <p:nvPr>
            <p:ph idx="1"/>
          </p:nvPr>
        </p:nvSpPr>
        <p:spPr/>
        <p:txBody>
          <a:bodyPr/>
          <a:lstStyle/>
          <a:p>
            <a:endParaRPr lang="fr-CH" dirty="0" smtClean="0"/>
          </a:p>
          <a:p>
            <a:pPr marL="981075" indent="-981075"/>
            <a:endParaRPr lang="fr-CH" dirty="0" smtClean="0"/>
          </a:p>
          <a:p>
            <a:pPr marL="981075" indent="-981075"/>
            <a:r>
              <a:rPr lang="fr-CH" dirty="0" smtClean="0"/>
              <a:t>Mine-ex: </a:t>
            </a:r>
            <a:r>
              <a:rPr lang="fr-CH" dirty="0" smtClean="0"/>
              <a:t>UNE FONDATION DES CLUBS ROTARY DE SUISSE ET DU LIECHTENSTEIN </a:t>
            </a:r>
            <a:r>
              <a:rPr lang="fr-CH" dirty="0" smtClean="0">
                <a:hlinkClick r:id="rId2"/>
              </a:rPr>
              <a:t>http://</a:t>
            </a:r>
            <a:r>
              <a:rPr lang="fr-CH" dirty="0" smtClean="0">
                <a:hlinkClick r:id="rId2"/>
              </a:rPr>
              <a:t>www2.rotary.ch/index.php?id=67&amp;L=fr</a:t>
            </a:r>
            <a:endParaRPr lang="fr-CH" dirty="0" smtClean="0"/>
          </a:p>
          <a:p>
            <a:pPr marL="981075" indent="-981075"/>
            <a:endParaRPr lang="fr-CH" dirty="0" smtClean="0"/>
          </a:p>
          <a:p>
            <a:r>
              <a:rPr lang="fr-CH" dirty="0" smtClean="0"/>
              <a:t>Bal des officiers du cœur, 24 </a:t>
            </a:r>
            <a:r>
              <a:rPr lang="fr-CH" dirty="0" err="1" smtClean="0"/>
              <a:t>may</a:t>
            </a:r>
            <a:r>
              <a:rPr lang="fr-CH" dirty="0" smtClean="0"/>
              <a:t> 2013 </a:t>
            </a:r>
            <a:r>
              <a:rPr lang="fr-CH" dirty="0" smtClean="0">
                <a:hlinkClick r:id="rId3"/>
              </a:rPr>
              <a:t>http://officiersducoeur.ch</a:t>
            </a:r>
            <a:r>
              <a:rPr lang="fr-CH" dirty="0" smtClean="0">
                <a:hlinkClick r:id="rId3"/>
              </a:rPr>
              <a:t>/</a:t>
            </a:r>
            <a:endParaRPr lang="fr-CH" dirty="0" smtClean="0"/>
          </a:p>
          <a:p>
            <a:endParaRPr lang="fr-CH" dirty="0" smtClean="0"/>
          </a:p>
          <a:p>
            <a:r>
              <a:rPr lang="fr-CH" dirty="0" smtClean="0"/>
              <a:t>Course féminine, Bern, </a:t>
            </a:r>
            <a:r>
              <a:rPr lang="fr-CH" dirty="0" smtClean="0"/>
              <a:t>9 juin 2013 </a:t>
            </a:r>
            <a:r>
              <a:rPr lang="fr-CH" dirty="0" smtClean="0">
                <a:hlinkClick r:id="rId4"/>
              </a:rPr>
              <a:t>https://secure.datasport.com/?</a:t>
            </a:r>
            <a:r>
              <a:rPr lang="fr-CH" dirty="0" smtClean="0">
                <a:hlinkClick r:id="rId4"/>
              </a:rPr>
              <a:t>sfl13</a:t>
            </a:r>
            <a:endParaRPr lang="fr-CH" dirty="0" smtClean="0"/>
          </a:p>
          <a:p>
            <a:endParaRPr lang="fr-CH" dirty="0" smtClean="0"/>
          </a:p>
          <a:p>
            <a:r>
              <a:rPr lang="fr-CH" sz="2000" dirty="0" smtClean="0"/>
              <a:t>Grande action de vente de vins </a:t>
            </a:r>
            <a:r>
              <a:rPr lang="fr-CH" sz="2000" dirty="0" smtClean="0"/>
              <a:t>vaudois: bulletin de commande à  </a:t>
            </a:r>
            <a:r>
              <a:rPr lang="fr-CH" sz="2000" dirty="0" smtClean="0">
                <a:hlinkClick r:id="rId5"/>
              </a:rPr>
              <a:t>hpimhof@hotmail.com</a:t>
            </a:r>
            <a:endParaRPr lang="fr-CH" sz="2000" dirty="0" smtClean="0"/>
          </a:p>
          <a:p>
            <a:endParaRPr lang="fr-CH" dirty="0" smtClean="0"/>
          </a:p>
          <a:p>
            <a:endParaRPr lang="fr-CH" dirty="0" smtClean="0"/>
          </a:p>
          <a:p>
            <a:endParaRPr lang="en-GB" dirty="0"/>
          </a:p>
        </p:txBody>
      </p:sp>
      <p:sp>
        <p:nvSpPr>
          <p:cNvPr id="4" name="Date Placeholder 3"/>
          <p:cNvSpPr>
            <a:spLocks noGrp="1"/>
          </p:cNvSpPr>
          <p:nvPr>
            <p:ph type="dt" sz="half" idx="10"/>
          </p:nvPr>
        </p:nvSpPr>
        <p:spPr/>
        <p:txBody>
          <a:bodyPr/>
          <a:lstStyle/>
          <a:p>
            <a:pPr>
              <a:defRPr/>
            </a:pPr>
            <a:r>
              <a:rPr lang="en-US" smtClean="0"/>
              <a:t>April 2013</a:t>
            </a:r>
            <a:endParaRPr lang="en-US"/>
          </a:p>
        </p:txBody>
      </p:sp>
      <p:sp>
        <p:nvSpPr>
          <p:cNvPr id="5" name="Footer Placeholder 4"/>
          <p:cNvSpPr>
            <a:spLocks noGrp="1"/>
          </p:cNvSpPr>
          <p:nvPr>
            <p:ph type="ftr" sz="quarter" idx="11"/>
          </p:nvPr>
        </p:nvSpPr>
        <p:spPr/>
        <p:txBody>
          <a:bodyPr/>
          <a:lstStyle/>
          <a:p>
            <a:pPr>
              <a:defRPr/>
            </a:pPr>
            <a:r>
              <a:rPr lang="en-US" smtClean="0"/>
              <a:t>mine-ex / Rotary Montreux Vevey</a:t>
            </a:r>
            <a:endParaRPr lang="en-US"/>
          </a:p>
        </p:txBody>
      </p:sp>
      <p:sp>
        <p:nvSpPr>
          <p:cNvPr id="6" name="Slide Number Placeholder 5"/>
          <p:cNvSpPr>
            <a:spLocks noGrp="1"/>
          </p:cNvSpPr>
          <p:nvPr>
            <p:ph type="sldNum" sz="quarter" idx="12"/>
          </p:nvPr>
        </p:nvSpPr>
        <p:spPr/>
        <p:txBody>
          <a:bodyPr/>
          <a:lstStyle/>
          <a:p>
            <a:pPr>
              <a:defRPr/>
            </a:pPr>
            <a:fld id="{5BC6BDDB-E9AC-494E-8EB0-573B5A73C77A}" type="slidenum">
              <a:rPr lang="en-US" smtClean="0"/>
              <a:pPr>
                <a:defRPr/>
              </a:pPr>
              <a:t>15</a:t>
            </a:fld>
            <a:endParaRPr lang="en-US" dirty="0"/>
          </a:p>
        </p:txBody>
      </p:sp>
      <p:pic>
        <p:nvPicPr>
          <p:cNvPr id="7" name="Picture 2" descr="http://www2.rotary.ch/typo3temp/pics/e36b90d315.jpg">
            <a:hlinkClick r:id="rId6"/>
          </p:cNvPr>
          <p:cNvPicPr>
            <a:picLocks noChangeAspect="1" noChangeArrowheads="1"/>
          </p:cNvPicPr>
          <p:nvPr/>
        </p:nvPicPr>
        <p:blipFill>
          <a:blip r:embed="rId7" cstate="print"/>
          <a:srcRect/>
          <a:stretch>
            <a:fillRect/>
          </a:stretch>
        </p:blipFill>
        <p:spPr bwMode="auto">
          <a:xfrm>
            <a:off x="7731669" y="6212541"/>
            <a:ext cx="455132" cy="591671"/>
          </a:xfrm>
          <a:prstGeom prst="rect">
            <a:avLst/>
          </a:prstGeom>
          <a:noFill/>
        </p:spPr>
      </p:pic>
      <p:pic>
        <p:nvPicPr>
          <p:cNvPr id="8" name="Picture 7" descr="Zurück zur Startseit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21807" t="19853" r="47395" b="8824"/>
          <a:stretch>
            <a:fillRect/>
          </a:stretch>
        </p:blipFill>
        <p:spPr bwMode="auto">
          <a:xfrm>
            <a:off x="161365" y="174812"/>
            <a:ext cx="5019358" cy="6535271"/>
          </a:xfrm>
          <a:prstGeom prst="rect">
            <a:avLst/>
          </a:prstGeom>
          <a:noFill/>
          <a:ln w="9525">
            <a:noFill/>
            <a:miter lim="800000"/>
            <a:headEnd/>
            <a:tailEnd/>
          </a:ln>
        </p:spPr>
      </p:pic>
      <p:sp>
        <p:nvSpPr>
          <p:cNvPr id="9" name="TextBox 8"/>
          <p:cNvSpPr txBox="1"/>
          <p:nvPr/>
        </p:nvSpPr>
        <p:spPr>
          <a:xfrm>
            <a:off x="5230905" y="1855689"/>
            <a:ext cx="3684495" cy="2554545"/>
          </a:xfrm>
          <a:prstGeom prst="rect">
            <a:avLst/>
          </a:prstGeom>
          <a:noFill/>
        </p:spPr>
        <p:txBody>
          <a:bodyPr wrap="square" rtlCol="0">
            <a:spAutoFit/>
          </a:bodyPr>
          <a:lstStyle/>
          <a:p>
            <a:r>
              <a:rPr lang="fr-FR" sz="1600" i="1" dirty="0" smtClean="0"/>
              <a:t>….les mines antipersonnel sont bon marché et …. efficaces, elles continuent à être utilisées…. on déplore plusieurs milliers de victimes chaque année, dont 2/3 ont besoin de prothèses. Chez les enfants, ces appareils doivent être remplacés tous les 6 à 12 mois, et chez les adultes tous les 2 à 4 ans</a:t>
            </a:r>
            <a:r>
              <a:rPr lang="fr-FR" sz="1600" dirty="0" smtClean="0"/>
              <a:t>. </a:t>
            </a:r>
            <a:br>
              <a:rPr lang="fr-FR" sz="1600" dirty="0" smtClean="0"/>
            </a:br>
            <a:endParaRPr lang="en-GB" sz="1600" dirty="0"/>
          </a:p>
        </p:txBody>
      </p:sp>
      <p:sp>
        <p:nvSpPr>
          <p:cNvPr id="11" name="TextBox 10"/>
          <p:cNvSpPr txBox="1"/>
          <p:nvPr/>
        </p:nvSpPr>
        <p:spPr>
          <a:xfrm>
            <a:off x="5338482" y="618565"/>
            <a:ext cx="2501153" cy="400110"/>
          </a:xfrm>
          <a:prstGeom prst="rect">
            <a:avLst/>
          </a:prstGeom>
          <a:noFill/>
        </p:spPr>
        <p:txBody>
          <a:bodyPr wrap="square" rtlCol="0">
            <a:spAutoFit/>
          </a:bodyPr>
          <a:lstStyle/>
          <a:p>
            <a:r>
              <a:rPr lang="fr-CH" sz="2000" i="1" u="sng" dirty="0" smtClean="0"/>
              <a:t>www.mine-ex.ch</a:t>
            </a:r>
            <a:endParaRPr lang="en-GB" sz="2000" i="1" u="sng" dirty="0"/>
          </a:p>
        </p:txBody>
      </p:sp>
      <p:sp>
        <p:nvSpPr>
          <p:cNvPr id="15" name="Date Placeholder 14"/>
          <p:cNvSpPr>
            <a:spLocks noGrp="1"/>
          </p:cNvSpPr>
          <p:nvPr>
            <p:ph type="dt" sz="half" idx="10"/>
          </p:nvPr>
        </p:nvSpPr>
        <p:spPr/>
        <p:txBody>
          <a:bodyPr/>
          <a:lstStyle/>
          <a:p>
            <a:pPr>
              <a:defRPr/>
            </a:pPr>
            <a:r>
              <a:rPr lang="en-US" smtClean="0"/>
              <a:t>April 2013</a:t>
            </a:r>
            <a:endParaRPr lang="en-US"/>
          </a:p>
        </p:txBody>
      </p:sp>
      <p:sp>
        <p:nvSpPr>
          <p:cNvPr id="16" name="Footer Placeholder 15"/>
          <p:cNvSpPr>
            <a:spLocks noGrp="1"/>
          </p:cNvSpPr>
          <p:nvPr>
            <p:ph type="ftr" sz="quarter" idx="11"/>
          </p:nvPr>
        </p:nvSpPr>
        <p:spPr/>
        <p:txBody>
          <a:bodyPr/>
          <a:lstStyle/>
          <a:p>
            <a:pPr>
              <a:defRPr/>
            </a:pPr>
            <a:r>
              <a:rPr lang="en-US" smtClean="0"/>
              <a:t>mine-ex / Rotary Montreux Vevey</a:t>
            </a:r>
            <a:endParaRPr lang="en-US"/>
          </a:p>
        </p:txBody>
      </p:sp>
      <p:sp>
        <p:nvSpPr>
          <p:cNvPr id="17" name="Slide Number Placeholder 16"/>
          <p:cNvSpPr>
            <a:spLocks noGrp="1"/>
          </p:cNvSpPr>
          <p:nvPr>
            <p:ph type="sldNum" sz="quarter" idx="12"/>
          </p:nvPr>
        </p:nvSpPr>
        <p:spPr/>
        <p:txBody>
          <a:bodyPr/>
          <a:lstStyle/>
          <a:p>
            <a:pPr>
              <a:defRPr/>
            </a:pPr>
            <a:fld id="{5BC6BDDB-E9AC-494E-8EB0-573B5A73C77A}" type="slidenum">
              <a:rPr lang="en-US" smtClean="0"/>
              <a:pPr>
                <a:defRPr/>
              </a:pPr>
              <a:t>2</a:t>
            </a:fld>
            <a:endParaRPr lang="en-US" dirty="0"/>
          </a:p>
        </p:txBody>
      </p:sp>
      <p:pic>
        <p:nvPicPr>
          <p:cNvPr id="18" name="Picture 2" descr="http://www2.rotary.ch/typo3temp/pics/e36b90d315.jpg">
            <a:hlinkClick r:id="rId3"/>
          </p:cNvPr>
          <p:cNvPicPr>
            <a:picLocks noChangeAspect="1" noChangeArrowheads="1"/>
          </p:cNvPicPr>
          <p:nvPr/>
        </p:nvPicPr>
        <p:blipFill>
          <a:blip r:embed="rId4" cstate="print"/>
          <a:srcRect/>
          <a:stretch>
            <a:fillRect/>
          </a:stretch>
        </p:blipFill>
        <p:spPr bwMode="auto">
          <a:xfrm>
            <a:off x="7731669" y="6212541"/>
            <a:ext cx="455132" cy="591671"/>
          </a:xfrm>
          <a:prstGeom prst="rect">
            <a:avLst/>
          </a:prstGeom>
          <a:noFill/>
        </p:spPr>
      </p:pic>
      <p:pic>
        <p:nvPicPr>
          <p:cNvPr id="19" name="Picture 7" descr="Zurück zur Startse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4256" y="483274"/>
            <a:ext cx="6468034" cy="2554545"/>
          </a:xfrm>
          <a:prstGeom prst="rect">
            <a:avLst/>
          </a:prstGeom>
          <a:noFill/>
        </p:spPr>
        <p:txBody>
          <a:bodyPr wrap="square" rtlCol="0">
            <a:spAutoFit/>
          </a:bodyPr>
          <a:lstStyle/>
          <a:p>
            <a:r>
              <a:rPr lang="fr-CH" dirty="0" smtClean="0">
                <a:latin typeface="Calibri" pitchFamily="34" charset="0"/>
              </a:rPr>
              <a:t>mine-ex est animée d’une </a:t>
            </a:r>
            <a:r>
              <a:rPr lang="fr-CH" sz="2000" b="1" dirty="0" smtClean="0">
                <a:latin typeface="Calibri" pitchFamily="34" charset="0"/>
              </a:rPr>
              <a:t>double ambition</a:t>
            </a:r>
            <a:r>
              <a:rPr lang="fr-CH" sz="1600" dirty="0" smtClean="0">
                <a:latin typeface="Calibri" pitchFamily="34" charset="0"/>
              </a:rPr>
              <a:t>: </a:t>
            </a:r>
          </a:p>
          <a:p>
            <a:endParaRPr lang="fr-CH" sz="1600" dirty="0" smtClean="0">
              <a:latin typeface="Calibri" pitchFamily="34" charset="0"/>
            </a:endParaRPr>
          </a:p>
          <a:p>
            <a:pPr marL="174625" indent="-174625">
              <a:buFont typeface="Wingdings" pitchFamily="2" charset="2"/>
              <a:buChar char="ü"/>
            </a:pPr>
            <a:r>
              <a:rPr lang="fr-CH" dirty="0" smtClean="0">
                <a:latin typeface="Calibri" pitchFamily="34" charset="0"/>
              </a:rPr>
              <a:t>faire en sorte que les victimes des mines antipersonnel soient de nouveau considérées comme des êtres humains à part entière </a:t>
            </a:r>
          </a:p>
          <a:p>
            <a:pPr marL="174625" indent="-174625">
              <a:buFont typeface="Wingdings" pitchFamily="2" charset="2"/>
              <a:buChar char="ü"/>
            </a:pPr>
            <a:r>
              <a:rPr lang="fr-CH" dirty="0" smtClean="0">
                <a:latin typeface="Calibri" pitchFamily="34" charset="0"/>
              </a:rPr>
              <a:t>les aider à retrouver leur autonomie. </a:t>
            </a:r>
          </a:p>
          <a:p>
            <a:endParaRPr lang="fr-CH" dirty="0" smtClean="0">
              <a:latin typeface="Calibri" pitchFamily="34" charset="0"/>
            </a:endParaRPr>
          </a:p>
          <a:p>
            <a:r>
              <a:rPr lang="fr-CH" dirty="0" smtClean="0">
                <a:latin typeface="Calibri" pitchFamily="34" charset="0"/>
              </a:rPr>
              <a:t>Afin d’agir efficacement, </a:t>
            </a:r>
          </a:p>
          <a:p>
            <a:r>
              <a:rPr lang="fr-CH" dirty="0" smtClean="0">
                <a:latin typeface="Calibri" pitchFamily="34" charset="0"/>
              </a:rPr>
              <a:t>les activités sont concentrées sur le </a:t>
            </a:r>
            <a:r>
              <a:rPr lang="fr-CH" b="1" dirty="0" smtClean="0">
                <a:latin typeface="Calibri" pitchFamily="34" charset="0"/>
              </a:rPr>
              <a:t>Cambodge et l’Afghanistan</a:t>
            </a:r>
            <a:r>
              <a:rPr lang="fr-CH" dirty="0" smtClean="0">
                <a:latin typeface="Calibri" pitchFamily="34" charset="0"/>
              </a:rPr>
              <a:t>.  </a:t>
            </a:r>
          </a:p>
          <a:p>
            <a:endParaRPr lang="fr-CH" sz="1600" dirty="0" smtClean="0">
              <a:latin typeface="Calibri" pitchFamily="34" charset="0"/>
            </a:endParaRPr>
          </a:p>
        </p:txBody>
      </p:sp>
      <p:pic>
        <p:nvPicPr>
          <p:cNvPr id="27650" name="Picture 2" descr="http://www2.rotary.ch/typo3temp/pics/9ad35951b0.jpg"/>
          <p:cNvPicPr>
            <a:picLocks noChangeAspect="1" noChangeArrowheads="1"/>
          </p:cNvPicPr>
          <p:nvPr/>
        </p:nvPicPr>
        <p:blipFill>
          <a:blip r:embed="rId2" cstate="print"/>
          <a:srcRect/>
          <a:stretch>
            <a:fillRect/>
          </a:stretch>
        </p:blipFill>
        <p:spPr bwMode="auto">
          <a:xfrm>
            <a:off x="230280" y="1481510"/>
            <a:ext cx="1916407" cy="3372878"/>
          </a:xfrm>
          <a:prstGeom prst="rect">
            <a:avLst/>
          </a:prstGeom>
          <a:noFill/>
        </p:spPr>
      </p:pic>
      <p:sp>
        <p:nvSpPr>
          <p:cNvPr id="9" name="TextBox 8"/>
          <p:cNvSpPr txBox="1"/>
          <p:nvPr/>
        </p:nvSpPr>
        <p:spPr>
          <a:xfrm>
            <a:off x="2451844" y="2940425"/>
            <a:ext cx="6468034" cy="2616101"/>
          </a:xfrm>
          <a:prstGeom prst="rect">
            <a:avLst/>
          </a:prstGeom>
          <a:noFill/>
        </p:spPr>
        <p:txBody>
          <a:bodyPr wrap="square" rtlCol="0">
            <a:spAutoFit/>
          </a:bodyPr>
          <a:lstStyle/>
          <a:p>
            <a:r>
              <a:rPr lang="fr-CH" sz="2000" b="1" dirty="0" smtClean="0">
                <a:latin typeface="Calibri" pitchFamily="34" charset="0"/>
              </a:rPr>
              <a:t>Objectifs:</a:t>
            </a:r>
          </a:p>
          <a:p>
            <a:r>
              <a:rPr lang="fr-CH" dirty="0" smtClean="0">
                <a:latin typeface="Calibri" pitchFamily="34" charset="0"/>
              </a:rPr>
              <a:t>mine-ex souhaite:</a:t>
            </a:r>
          </a:p>
          <a:p>
            <a:pPr marL="268288" indent="-268288">
              <a:buFont typeface="Wingdings" pitchFamily="2" charset="2"/>
              <a:buChar char="ü"/>
            </a:pPr>
            <a:r>
              <a:rPr lang="fr-CH" dirty="0" smtClean="0">
                <a:latin typeface="Calibri" pitchFamily="34" charset="0"/>
              </a:rPr>
              <a:t>Aider toutes les victimes des mines au Cambodge et en Afghanistan en leur fournissant des prothèses  </a:t>
            </a:r>
          </a:p>
          <a:p>
            <a:pPr marL="268288" indent="-268288">
              <a:buFont typeface="Wingdings" pitchFamily="2" charset="2"/>
              <a:buChar char="ü"/>
            </a:pPr>
            <a:r>
              <a:rPr lang="fr-CH" dirty="0" smtClean="0">
                <a:latin typeface="Calibri" pitchFamily="34" charset="0"/>
              </a:rPr>
              <a:t>Former des prothésistes </a:t>
            </a:r>
          </a:p>
          <a:p>
            <a:pPr marL="268288" indent="-268288">
              <a:buFont typeface="Wingdings" pitchFamily="2" charset="2"/>
              <a:buChar char="ü"/>
            </a:pPr>
            <a:r>
              <a:rPr lang="fr-CH" dirty="0" smtClean="0">
                <a:latin typeface="Calibri" pitchFamily="34" charset="0"/>
              </a:rPr>
              <a:t>Verser chaque année au minimum CHF 500 000 au Comité international de la </a:t>
            </a:r>
            <a:r>
              <a:rPr lang="fr-CH" dirty="0" err="1" smtClean="0">
                <a:latin typeface="Calibri" pitchFamily="34" charset="0"/>
              </a:rPr>
              <a:t>Croix‑Rouge</a:t>
            </a:r>
            <a:r>
              <a:rPr lang="fr-CH" dirty="0" smtClean="0">
                <a:latin typeface="Calibri" pitchFamily="34" charset="0"/>
              </a:rPr>
              <a:t> pour défendre cette cause </a:t>
            </a:r>
          </a:p>
          <a:p>
            <a:pPr marL="268288" indent="-268288">
              <a:buFont typeface="Wingdings" pitchFamily="2" charset="2"/>
              <a:buChar char="ü"/>
            </a:pPr>
            <a:r>
              <a:rPr lang="fr-CH" dirty="0" smtClean="0">
                <a:latin typeface="Calibri" pitchFamily="34" charset="0"/>
              </a:rPr>
              <a:t>Soutenir l’interdiction totale des mines antipersonnel dans le monde </a:t>
            </a:r>
            <a:endParaRPr lang="fr-CH" dirty="0">
              <a:latin typeface="Calibri" pitchFamily="34" charset="0"/>
            </a:endParaRPr>
          </a:p>
        </p:txBody>
      </p:sp>
      <p:sp>
        <p:nvSpPr>
          <p:cNvPr id="11" name="Date Placeholder 10"/>
          <p:cNvSpPr>
            <a:spLocks noGrp="1"/>
          </p:cNvSpPr>
          <p:nvPr>
            <p:ph type="dt" sz="half" idx="10"/>
          </p:nvPr>
        </p:nvSpPr>
        <p:spPr/>
        <p:txBody>
          <a:bodyPr/>
          <a:lstStyle/>
          <a:p>
            <a:pPr>
              <a:defRPr/>
            </a:pPr>
            <a:r>
              <a:rPr lang="en-US" smtClean="0"/>
              <a:t>April 2013</a:t>
            </a:r>
            <a:endParaRPr lang="en-US"/>
          </a:p>
        </p:txBody>
      </p:sp>
      <p:sp>
        <p:nvSpPr>
          <p:cNvPr id="12" name="Footer Placeholder 11"/>
          <p:cNvSpPr>
            <a:spLocks noGrp="1"/>
          </p:cNvSpPr>
          <p:nvPr>
            <p:ph type="ftr" sz="quarter" idx="11"/>
          </p:nvPr>
        </p:nvSpPr>
        <p:spPr/>
        <p:txBody>
          <a:bodyPr/>
          <a:lstStyle/>
          <a:p>
            <a:pPr>
              <a:defRPr/>
            </a:pPr>
            <a:r>
              <a:rPr lang="en-US" smtClean="0"/>
              <a:t>mine-ex / Rotary Montreux Vevey</a:t>
            </a:r>
            <a:endParaRPr lang="en-US"/>
          </a:p>
        </p:txBody>
      </p:sp>
      <p:sp>
        <p:nvSpPr>
          <p:cNvPr id="13" name="Slide Number Placeholder 12"/>
          <p:cNvSpPr>
            <a:spLocks noGrp="1"/>
          </p:cNvSpPr>
          <p:nvPr>
            <p:ph type="sldNum" sz="quarter" idx="12"/>
          </p:nvPr>
        </p:nvSpPr>
        <p:spPr/>
        <p:txBody>
          <a:bodyPr/>
          <a:lstStyle/>
          <a:p>
            <a:pPr>
              <a:defRPr/>
            </a:pPr>
            <a:fld id="{5BC6BDDB-E9AC-494E-8EB0-573B5A73C77A}" type="slidenum">
              <a:rPr lang="en-US" smtClean="0"/>
              <a:pPr>
                <a:defRPr/>
              </a:pPr>
              <a:t>3</a:t>
            </a:fld>
            <a:endParaRPr lang="en-US" dirty="0"/>
          </a:p>
        </p:txBody>
      </p:sp>
      <p:pic>
        <p:nvPicPr>
          <p:cNvPr id="14" name="Picture 2" descr="http://www2.rotary.ch/typo3temp/pics/e36b90d315.jpg">
            <a:hlinkClick r:id="rId3"/>
          </p:cNvPr>
          <p:cNvPicPr>
            <a:picLocks noChangeAspect="1" noChangeArrowheads="1"/>
          </p:cNvPicPr>
          <p:nvPr/>
        </p:nvPicPr>
        <p:blipFill>
          <a:blip r:embed="rId4" cstate="print"/>
          <a:srcRect/>
          <a:stretch>
            <a:fillRect/>
          </a:stretch>
        </p:blipFill>
        <p:spPr bwMode="auto">
          <a:xfrm>
            <a:off x="7731669" y="6212541"/>
            <a:ext cx="455132" cy="591671"/>
          </a:xfrm>
          <a:prstGeom prst="rect">
            <a:avLst/>
          </a:prstGeom>
          <a:noFill/>
        </p:spPr>
      </p:pic>
      <p:pic>
        <p:nvPicPr>
          <p:cNvPr id="15" name="Picture 7" descr="Zurück zur Startse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fr-CH" dirty="0" smtClean="0"/>
              <a:t>Recettes et dépenses depuis 1996</a:t>
            </a:r>
            <a:endParaRPr lang="en-GB" dirty="0"/>
          </a:p>
        </p:txBody>
      </p:sp>
      <p:pic>
        <p:nvPicPr>
          <p:cNvPr id="15361" name="Picture 1"/>
          <p:cNvPicPr>
            <a:picLocks noChangeAspect="1" noChangeArrowheads="1"/>
          </p:cNvPicPr>
          <p:nvPr/>
        </p:nvPicPr>
        <p:blipFill>
          <a:blip r:embed="rId3" cstate="print"/>
          <a:srcRect/>
          <a:stretch>
            <a:fillRect/>
          </a:stretch>
        </p:blipFill>
        <p:spPr bwMode="auto">
          <a:xfrm>
            <a:off x="776728" y="2191871"/>
            <a:ext cx="7548964" cy="1890993"/>
          </a:xfrm>
          <a:prstGeom prst="rect">
            <a:avLst/>
          </a:prstGeom>
          <a:noFill/>
          <a:ln w="9525">
            <a:noFill/>
            <a:miter lim="800000"/>
            <a:headEnd/>
            <a:tailEnd/>
          </a:ln>
        </p:spPr>
      </p:pic>
      <p:sp>
        <p:nvSpPr>
          <p:cNvPr id="30" name="Date Placeholder 29"/>
          <p:cNvSpPr>
            <a:spLocks noGrp="1"/>
          </p:cNvSpPr>
          <p:nvPr>
            <p:ph type="dt" sz="half" idx="10"/>
          </p:nvPr>
        </p:nvSpPr>
        <p:spPr/>
        <p:txBody>
          <a:bodyPr/>
          <a:lstStyle/>
          <a:p>
            <a:pPr>
              <a:defRPr/>
            </a:pPr>
            <a:r>
              <a:rPr lang="en-US" smtClean="0"/>
              <a:t>April 2013</a:t>
            </a:r>
            <a:endParaRPr lang="en-US"/>
          </a:p>
        </p:txBody>
      </p:sp>
      <p:sp>
        <p:nvSpPr>
          <p:cNvPr id="31" name="Footer Placeholder 30"/>
          <p:cNvSpPr>
            <a:spLocks noGrp="1"/>
          </p:cNvSpPr>
          <p:nvPr>
            <p:ph type="ftr" sz="quarter" idx="11"/>
          </p:nvPr>
        </p:nvSpPr>
        <p:spPr/>
        <p:txBody>
          <a:bodyPr/>
          <a:lstStyle/>
          <a:p>
            <a:pPr>
              <a:defRPr/>
            </a:pPr>
            <a:r>
              <a:rPr lang="en-US" smtClean="0"/>
              <a:t>mine-ex / Rotary Montreux Vevey</a:t>
            </a:r>
            <a:endParaRPr lang="en-US"/>
          </a:p>
        </p:txBody>
      </p:sp>
      <p:sp>
        <p:nvSpPr>
          <p:cNvPr id="32" name="Slide Number Placeholder 31"/>
          <p:cNvSpPr>
            <a:spLocks noGrp="1"/>
          </p:cNvSpPr>
          <p:nvPr>
            <p:ph type="sldNum" sz="quarter" idx="12"/>
          </p:nvPr>
        </p:nvSpPr>
        <p:spPr/>
        <p:txBody>
          <a:bodyPr/>
          <a:lstStyle/>
          <a:p>
            <a:pPr>
              <a:defRPr/>
            </a:pPr>
            <a:fld id="{5BC6BDDB-E9AC-494E-8EB0-573B5A73C77A}" type="slidenum">
              <a:rPr lang="en-US" smtClean="0"/>
              <a:pPr>
                <a:defRPr/>
              </a:pPr>
              <a:t>4</a:t>
            </a:fld>
            <a:endParaRPr lang="en-US" dirty="0"/>
          </a:p>
        </p:txBody>
      </p:sp>
      <p:pic>
        <p:nvPicPr>
          <p:cNvPr id="33"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34"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CH" dirty="0" smtClean="0"/>
              <a:t>Activités de récolte de fonds 2013</a:t>
            </a:r>
          </a:p>
        </p:txBody>
      </p:sp>
      <p:sp>
        <p:nvSpPr>
          <p:cNvPr id="15363" name="Espace réservé du contenu 3"/>
          <p:cNvSpPr>
            <a:spLocks noGrp="1"/>
          </p:cNvSpPr>
          <p:nvPr>
            <p:ph idx="1"/>
          </p:nvPr>
        </p:nvSpPr>
        <p:spPr>
          <a:xfrm>
            <a:off x="479798" y="2259106"/>
            <a:ext cx="8434388" cy="3695607"/>
          </a:xfrm>
        </p:spPr>
        <p:txBody>
          <a:bodyPr/>
          <a:lstStyle/>
          <a:p>
            <a:endParaRPr lang="fr-CH" dirty="0" smtClean="0"/>
          </a:p>
          <a:p>
            <a:r>
              <a:rPr lang="fr-CH" b="1" dirty="0" smtClean="0">
                <a:solidFill>
                  <a:schemeClr val="accent1">
                    <a:lumMod val="60000"/>
                    <a:lumOff val="40000"/>
                  </a:schemeClr>
                </a:solidFill>
              </a:rPr>
              <a:t>Bal des officiers du Cœur, </a:t>
            </a:r>
            <a:r>
              <a:rPr lang="fr-CH" b="1" dirty="0" err="1" smtClean="0">
                <a:solidFill>
                  <a:schemeClr val="accent1">
                    <a:lumMod val="60000"/>
                    <a:lumOff val="40000"/>
                  </a:schemeClr>
                </a:solidFill>
              </a:rPr>
              <a:t>Yverdon</a:t>
            </a:r>
            <a:r>
              <a:rPr lang="fr-CH" b="1" dirty="0" smtClean="0">
                <a:solidFill>
                  <a:schemeClr val="accent1">
                    <a:lumMod val="60000"/>
                    <a:lumOff val="40000"/>
                  </a:schemeClr>
                </a:solidFill>
              </a:rPr>
              <a:t>	    Ve 24.05.13</a:t>
            </a:r>
          </a:p>
          <a:p>
            <a:r>
              <a:rPr lang="fr-CH" b="1" dirty="0" smtClean="0">
                <a:solidFill>
                  <a:schemeClr val="tx1"/>
                </a:solidFill>
              </a:rPr>
              <a:t>Course des dames de Berne		    Di. 09.06.13</a:t>
            </a:r>
          </a:p>
          <a:p>
            <a:r>
              <a:rPr lang="fr-CH" dirty="0" smtClean="0"/>
              <a:t>9e </a:t>
            </a:r>
            <a:r>
              <a:rPr lang="fr-CH" dirty="0" err="1" smtClean="0"/>
              <a:t>Vélothon</a:t>
            </a:r>
            <a:r>
              <a:rPr lang="fr-CH" dirty="0" smtClean="0"/>
              <a:t> du Val-de-Travers	   	    Di. 18.08.13</a:t>
            </a:r>
          </a:p>
          <a:p>
            <a:r>
              <a:rPr lang="fr-CH" b="1" dirty="0" smtClean="0">
                <a:solidFill>
                  <a:schemeClr val="accent3"/>
                </a:solidFill>
              </a:rPr>
              <a:t>Vente de vins RC </a:t>
            </a:r>
            <a:r>
              <a:rPr lang="fr-CH" b="1" dirty="0" err="1" smtClean="0">
                <a:solidFill>
                  <a:schemeClr val="accent3"/>
                </a:solidFill>
              </a:rPr>
              <a:t>Lavaux</a:t>
            </a:r>
            <a:r>
              <a:rPr lang="fr-CH" b="1" dirty="0" smtClean="0">
                <a:solidFill>
                  <a:schemeClr val="accent3"/>
                </a:solidFill>
              </a:rPr>
              <a:t>			2013</a:t>
            </a:r>
          </a:p>
          <a:p>
            <a:r>
              <a:rPr lang="fr-CH" dirty="0" smtClean="0"/>
              <a:t>Vente vin RC Sion				2013</a:t>
            </a:r>
          </a:p>
          <a:p>
            <a:r>
              <a:rPr lang="fr-CH" dirty="0" smtClean="0"/>
              <a:t>Vente d’oranges RC Aigle avec Nyon-la-Côte 	2013</a:t>
            </a:r>
          </a:p>
        </p:txBody>
      </p:sp>
      <p:pic>
        <p:nvPicPr>
          <p:cNvPr id="6" name="Picture 2" descr="http://www2.rotary.ch/typo3temp/pics/e36b90d315.jpg">
            <a:hlinkClick r:id="rId3"/>
          </p:cNvPr>
          <p:cNvPicPr>
            <a:picLocks noChangeAspect="1" noChangeArrowheads="1"/>
          </p:cNvPicPr>
          <p:nvPr/>
        </p:nvPicPr>
        <p:blipFill>
          <a:blip r:embed="rId4" cstate="print"/>
          <a:srcRect/>
          <a:stretch>
            <a:fillRect/>
          </a:stretch>
        </p:blipFill>
        <p:spPr bwMode="auto">
          <a:xfrm>
            <a:off x="7731669" y="6212541"/>
            <a:ext cx="455132" cy="591671"/>
          </a:xfrm>
          <a:prstGeom prst="rect">
            <a:avLst/>
          </a:prstGeom>
          <a:noFill/>
        </p:spPr>
      </p:pic>
      <p:pic>
        <p:nvPicPr>
          <p:cNvPr id="7" name="Picture 7" descr="Zurück zur Startse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pic>
        <p:nvPicPr>
          <p:cNvPr id="46082" name="Picture 2"/>
          <p:cNvPicPr>
            <a:picLocks noChangeAspect="1" noChangeArrowheads="1"/>
          </p:cNvPicPr>
          <p:nvPr/>
        </p:nvPicPr>
        <p:blipFill>
          <a:blip r:embed="rId6" cstate="print"/>
          <a:srcRect/>
          <a:stretch>
            <a:fillRect/>
          </a:stretch>
        </p:blipFill>
        <p:spPr bwMode="auto">
          <a:xfrm>
            <a:off x="7015073" y="464484"/>
            <a:ext cx="1634747" cy="25611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Les officiers du </a:t>
            </a:r>
            <a:r>
              <a:rPr lang="fr-CH" dirty="0" err="1" smtClean="0"/>
              <a:t>coeur</a:t>
            </a:r>
            <a:endParaRPr lang="en-GB" dirty="0"/>
          </a:p>
        </p:txBody>
      </p:sp>
      <p:pic>
        <p:nvPicPr>
          <p:cNvPr id="1030" name="Picture 6"/>
          <p:cNvPicPr>
            <a:picLocks noChangeAspect="1" noChangeArrowheads="1"/>
          </p:cNvPicPr>
          <p:nvPr/>
        </p:nvPicPr>
        <p:blipFill>
          <a:blip r:embed="rId2" cstate="print"/>
          <a:srcRect/>
          <a:stretch>
            <a:fillRect/>
          </a:stretch>
        </p:blipFill>
        <p:spPr bwMode="auto">
          <a:xfrm>
            <a:off x="4652403" y="3661319"/>
            <a:ext cx="4303339" cy="3040639"/>
          </a:xfrm>
          <a:prstGeom prst="rect">
            <a:avLst/>
          </a:prstGeom>
          <a:noFill/>
          <a:ln w="9525">
            <a:noFill/>
            <a:miter lim="800000"/>
            <a:headEnd/>
            <a:tailEnd/>
          </a:ln>
        </p:spPr>
      </p:pic>
      <p:sp>
        <p:nvSpPr>
          <p:cNvPr id="11" name="TextBox 10"/>
          <p:cNvSpPr txBox="1"/>
          <p:nvPr/>
        </p:nvSpPr>
        <p:spPr>
          <a:xfrm>
            <a:off x="874059" y="1178860"/>
            <a:ext cx="8269941" cy="2554545"/>
          </a:xfrm>
          <a:prstGeom prst="rect">
            <a:avLst/>
          </a:prstGeom>
          <a:noFill/>
        </p:spPr>
        <p:txBody>
          <a:bodyPr wrap="square" rtlCol="0">
            <a:spAutoFit/>
          </a:bodyPr>
          <a:lstStyle/>
          <a:p>
            <a:r>
              <a:rPr lang="fr-CH" sz="2000" b="1" dirty="0" smtClean="0"/>
              <a:t>Soirée du vendredi 24 mai 2013 avec participation de                       Lolita Morena à Yverdon-les-Bains</a:t>
            </a:r>
            <a:br>
              <a:rPr lang="fr-CH" sz="2000" b="1" dirty="0" smtClean="0"/>
            </a:br>
            <a:endParaRPr lang="fr-CH" sz="2000" dirty="0" smtClean="0"/>
          </a:p>
          <a:p>
            <a:r>
              <a:rPr lang="fr-CH" sz="2000" dirty="0" smtClean="0">
                <a:solidFill>
                  <a:schemeClr val="accent2">
                    <a:lumMod val="75000"/>
                  </a:schemeClr>
                </a:solidFill>
              </a:rPr>
              <a:t>Sous l’appellation « Les Officiers du Cœur » un groupe d’officiers de chaque canton romand organise pour la 3e fois une grande soirée gala dans le but de récolter des fonds en faveur d’une œuvre caritative. Cette année, le bénéfice de la soirée sera réparti à parts égales entre </a:t>
            </a:r>
            <a:r>
              <a:rPr lang="fr-CH" sz="2000" b="1" dirty="0" smtClean="0">
                <a:solidFill>
                  <a:schemeClr val="accent2">
                    <a:lumMod val="75000"/>
                  </a:schemeClr>
                </a:solidFill>
              </a:rPr>
              <a:t>mine-ex</a:t>
            </a:r>
            <a:r>
              <a:rPr lang="fr-CH" sz="2000" dirty="0" smtClean="0">
                <a:solidFill>
                  <a:schemeClr val="accent2">
                    <a:lumMod val="75000"/>
                  </a:schemeClr>
                </a:solidFill>
              </a:rPr>
              <a:t> et </a:t>
            </a:r>
            <a:r>
              <a:rPr lang="fr-CH" sz="2000" dirty="0" err="1" smtClean="0">
                <a:solidFill>
                  <a:schemeClr val="accent2">
                    <a:lumMod val="75000"/>
                  </a:schemeClr>
                </a:solidFill>
              </a:rPr>
              <a:t>Swisscor</a:t>
            </a:r>
            <a:r>
              <a:rPr lang="fr-CH" sz="2000" dirty="0" smtClean="0">
                <a:solidFill>
                  <a:schemeClr val="accent2">
                    <a:lumMod val="75000"/>
                  </a:schemeClr>
                </a:solidFill>
              </a:rPr>
              <a:t>.</a:t>
            </a:r>
          </a:p>
        </p:txBody>
      </p:sp>
      <p:sp>
        <p:nvSpPr>
          <p:cNvPr id="15" name="Date Placeholder 14"/>
          <p:cNvSpPr>
            <a:spLocks noGrp="1"/>
          </p:cNvSpPr>
          <p:nvPr>
            <p:ph type="dt" sz="half" idx="10"/>
          </p:nvPr>
        </p:nvSpPr>
        <p:spPr/>
        <p:txBody>
          <a:bodyPr/>
          <a:lstStyle/>
          <a:p>
            <a:pPr>
              <a:defRPr/>
            </a:pPr>
            <a:r>
              <a:rPr lang="en-US" smtClean="0"/>
              <a:t>April 2013</a:t>
            </a:r>
            <a:endParaRPr lang="en-US"/>
          </a:p>
        </p:txBody>
      </p:sp>
      <p:sp>
        <p:nvSpPr>
          <p:cNvPr id="16" name="Footer Placeholder 15"/>
          <p:cNvSpPr>
            <a:spLocks noGrp="1"/>
          </p:cNvSpPr>
          <p:nvPr>
            <p:ph type="ftr" sz="quarter" idx="11"/>
          </p:nvPr>
        </p:nvSpPr>
        <p:spPr/>
        <p:txBody>
          <a:bodyPr/>
          <a:lstStyle/>
          <a:p>
            <a:pPr>
              <a:defRPr/>
            </a:pPr>
            <a:r>
              <a:rPr lang="en-US" smtClean="0"/>
              <a:t>mine-ex / Rotary Montreux Vevey</a:t>
            </a:r>
            <a:endParaRPr lang="en-US"/>
          </a:p>
        </p:txBody>
      </p:sp>
      <p:sp>
        <p:nvSpPr>
          <p:cNvPr id="17" name="Slide Number Placeholder 16"/>
          <p:cNvSpPr>
            <a:spLocks noGrp="1"/>
          </p:cNvSpPr>
          <p:nvPr>
            <p:ph type="sldNum" sz="quarter" idx="12"/>
          </p:nvPr>
        </p:nvSpPr>
        <p:spPr/>
        <p:txBody>
          <a:bodyPr/>
          <a:lstStyle/>
          <a:p>
            <a:pPr>
              <a:defRPr/>
            </a:pPr>
            <a:fld id="{5BC6BDDB-E9AC-494E-8EB0-573B5A73C77A}" type="slidenum">
              <a:rPr lang="en-US" smtClean="0"/>
              <a:pPr>
                <a:defRPr/>
              </a:pPr>
              <a:t>6</a:t>
            </a:fld>
            <a:endParaRPr lang="en-US" dirty="0"/>
          </a:p>
        </p:txBody>
      </p:sp>
      <p:pic>
        <p:nvPicPr>
          <p:cNvPr id="18" name="Picture 2" descr="http://www2.rotary.ch/typo3temp/pics/e36b90d315.jpg">
            <a:hlinkClick r:id="rId3"/>
          </p:cNvPr>
          <p:cNvPicPr>
            <a:picLocks noChangeAspect="1" noChangeArrowheads="1"/>
          </p:cNvPicPr>
          <p:nvPr/>
        </p:nvPicPr>
        <p:blipFill>
          <a:blip r:embed="rId4" cstate="print"/>
          <a:srcRect/>
          <a:stretch>
            <a:fillRect/>
          </a:stretch>
        </p:blipFill>
        <p:spPr bwMode="auto">
          <a:xfrm>
            <a:off x="7664434" y="282388"/>
            <a:ext cx="455132" cy="591671"/>
          </a:xfrm>
          <a:prstGeom prst="rect">
            <a:avLst/>
          </a:prstGeom>
          <a:noFill/>
        </p:spPr>
      </p:pic>
      <p:pic>
        <p:nvPicPr>
          <p:cNvPr id="19" name="Picture 7" descr="Zurück zur Startse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199" y="255218"/>
            <a:ext cx="618840" cy="618841"/>
          </a:xfrm>
          <a:prstGeom prst="rect">
            <a:avLst/>
          </a:prstGeom>
          <a:noFill/>
          <a:extLst>
            <a:ext uri="{909E8E84-426E-40DD-AFC4-6F175D3DCCD1}">
              <a14:hiddenFill xmlns:a14="http://schemas.microsoft.com/office/drawing/2010/main" xmlns="">
                <a:solidFill>
                  <a:srgbClr val="FFFFFF"/>
                </a:solidFill>
              </a14:hiddenFill>
            </a:ext>
          </a:extLst>
        </p:spPr>
      </p:pic>
      <p:pic>
        <p:nvPicPr>
          <p:cNvPr id="47106" name="Picture 2"/>
          <p:cNvPicPr>
            <a:picLocks noChangeAspect="1" noChangeArrowheads="1"/>
          </p:cNvPicPr>
          <p:nvPr/>
        </p:nvPicPr>
        <p:blipFill>
          <a:blip r:embed="rId6" cstate="print"/>
          <a:srcRect/>
          <a:stretch>
            <a:fillRect/>
          </a:stretch>
        </p:blipFill>
        <p:spPr bwMode="auto">
          <a:xfrm>
            <a:off x="3214128" y="5025337"/>
            <a:ext cx="1277190" cy="95720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La Course Féminine Suisse 2013</a:t>
            </a:r>
            <a:endParaRPr lang="en-GB" dirty="0"/>
          </a:p>
        </p:txBody>
      </p:sp>
      <p:pic>
        <p:nvPicPr>
          <p:cNvPr id="7" name="Picture 11" descr="http://webapp.swissolympic.ch/wEcosport/download/FileOriginals/481_IsC_webmail-logo_f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9079" y="767078"/>
            <a:ext cx="2448534" cy="8393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3"/>
          <p:cNvSpPr>
            <a:spLocks noGrp="1" noChangeArrowheads="1"/>
          </p:cNvSpPr>
          <p:nvPr>
            <p:ph idx="1"/>
          </p:nvPr>
        </p:nvSpPr>
        <p:spPr>
          <a:xfrm>
            <a:off x="237566" y="3094595"/>
            <a:ext cx="6929718" cy="2970027"/>
          </a:xfrm>
        </p:spPr>
        <p:txBody>
          <a:bodyPr/>
          <a:lstStyle/>
          <a:p>
            <a:pPr eaLnBrk="1" hangingPunct="1">
              <a:spcAft>
                <a:spcPct val="50000"/>
              </a:spcAft>
            </a:pPr>
            <a:r>
              <a:rPr lang="fr-CH" dirty="0" smtClean="0">
                <a:latin typeface="Arial" pitchFamily="34" charset="0"/>
                <a:cs typeface="Arial" pitchFamily="34" charset="0"/>
              </a:rPr>
              <a:t>La plus grande manifestation féminine </a:t>
            </a:r>
          </a:p>
          <a:p>
            <a:pPr eaLnBrk="1" hangingPunct="1">
              <a:spcAft>
                <a:spcPct val="50000"/>
              </a:spcAft>
              <a:buNone/>
            </a:pPr>
            <a:r>
              <a:rPr lang="fr-CH" dirty="0" smtClean="0">
                <a:latin typeface="Arial" pitchFamily="34" charset="0"/>
                <a:cs typeface="Arial" pitchFamily="34" charset="0"/>
              </a:rPr>
              <a:t>	de sport pour tous en Suisse </a:t>
            </a:r>
          </a:p>
          <a:p>
            <a:pPr eaLnBrk="1" hangingPunct="1">
              <a:spcAft>
                <a:spcPct val="50000"/>
              </a:spcAft>
            </a:pPr>
            <a:r>
              <a:rPr lang="fr-CH" dirty="0" smtClean="0">
                <a:latin typeface="Arial" pitchFamily="34" charset="0"/>
                <a:cs typeface="Arial" pitchFamily="34" charset="0"/>
              </a:rPr>
              <a:t>Cinquième plus grande course de Suisse</a:t>
            </a:r>
          </a:p>
          <a:p>
            <a:pPr eaLnBrk="1" hangingPunct="1">
              <a:spcAft>
                <a:spcPct val="50000"/>
              </a:spcAft>
            </a:pPr>
            <a:r>
              <a:rPr lang="fr-CH" dirty="0" smtClean="0">
                <a:latin typeface="Arial" pitchFamily="34" charset="0"/>
                <a:cs typeface="Arial" pitchFamily="34" charset="0"/>
              </a:rPr>
              <a:t>Événement haut en couleur avec arrivée à la Place fédérale</a:t>
            </a:r>
          </a:p>
          <a:p>
            <a:pPr eaLnBrk="1" hangingPunct="1">
              <a:spcAft>
                <a:spcPct val="50000"/>
              </a:spcAft>
            </a:pPr>
            <a:r>
              <a:rPr lang="fr-CH" dirty="0" smtClean="0">
                <a:latin typeface="Arial" pitchFamily="34" charset="0"/>
                <a:cs typeface="Arial" pitchFamily="34" charset="0"/>
              </a:rPr>
              <a:t>Quelques 15’000 participantes</a:t>
            </a:r>
          </a:p>
          <a:p>
            <a:pPr eaLnBrk="1" hangingPunct="1">
              <a:spcAft>
                <a:spcPct val="50000"/>
              </a:spcAft>
            </a:pPr>
            <a:r>
              <a:rPr lang="fr-CH" dirty="0" smtClean="0">
                <a:latin typeface="Arial" pitchFamily="34" charset="0"/>
                <a:cs typeface="Arial" pitchFamily="34" charset="0"/>
              </a:rPr>
              <a:t>Date de la manifestation  2013: </a:t>
            </a:r>
            <a:r>
              <a:rPr lang="fr-CH" b="1" dirty="0" smtClean="0">
                <a:latin typeface="Arial" pitchFamily="34" charset="0"/>
                <a:cs typeface="Arial" pitchFamily="34" charset="0"/>
              </a:rPr>
              <a:t>9 juin 2013</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7082" y="1818237"/>
            <a:ext cx="3442382" cy="2200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161365" y="1411941"/>
            <a:ext cx="5499847" cy="1815882"/>
          </a:xfrm>
          <a:prstGeom prst="rect">
            <a:avLst/>
          </a:prstGeom>
          <a:noFill/>
        </p:spPr>
        <p:txBody>
          <a:bodyPr wrap="square" rtlCol="0">
            <a:spAutoFit/>
          </a:bodyPr>
          <a:lstStyle/>
          <a:p>
            <a:r>
              <a:rPr lang="de-CH" sz="2800" i="1" dirty="0" smtClean="0">
                <a:solidFill>
                  <a:srgbClr val="FFC000"/>
                </a:solidFill>
                <a:effectLst>
                  <a:outerShdw blurRad="38100" dist="38100" dir="2700000" algn="tl">
                    <a:srgbClr val="000000">
                      <a:alpha val="43137"/>
                    </a:srgbClr>
                  </a:outerShdw>
                </a:effectLst>
                <a:latin typeface="Comic Sans MS" pitchFamily="66" charset="0"/>
              </a:rPr>
              <a:t>«</a:t>
            </a:r>
            <a:r>
              <a:rPr lang="fr-CH" sz="2800" i="1" dirty="0" smtClean="0">
                <a:solidFill>
                  <a:srgbClr val="FFC000"/>
                </a:solidFill>
                <a:effectLst>
                  <a:outerShdw blurRad="38100" dist="38100" dir="2700000" algn="tl">
                    <a:srgbClr val="000000">
                      <a:alpha val="43137"/>
                    </a:srgbClr>
                  </a:outerShdw>
                </a:effectLst>
                <a:latin typeface="Comic Sans MS" pitchFamily="66" charset="0"/>
              </a:rPr>
              <a:t>Courir, pour que les victimes des mines puissent à nouveau marcher!»</a:t>
            </a:r>
          </a:p>
          <a:p>
            <a:endParaRPr lang="en-GB" sz="2800" i="1" dirty="0">
              <a:solidFill>
                <a:srgbClr val="FFC000"/>
              </a:solidFill>
              <a:latin typeface="Comic Sans MS" pitchFamily="66" charset="0"/>
            </a:endParaRPr>
          </a:p>
        </p:txBody>
      </p:sp>
      <p:sp>
        <p:nvSpPr>
          <p:cNvPr id="16" name="Date Placeholder 15"/>
          <p:cNvSpPr>
            <a:spLocks noGrp="1"/>
          </p:cNvSpPr>
          <p:nvPr>
            <p:ph type="dt" sz="half" idx="10"/>
          </p:nvPr>
        </p:nvSpPr>
        <p:spPr/>
        <p:txBody>
          <a:bodyPr/>
          <a:lstStyle/>
          <a:p>
            <a:pPr>
              <a:defRPr/>
            </a:pPr>
            <a:r>
              <a:rPr lang="en-US" smtClean="0"/>
              <a:t>April 2013</a:t>
            </a:r>
            <a:endParaRPr lang="en-US"/>
          </a:p>
        </p:txBody>
      </p:sp>
      <p:sp>
        <p:nvSpPr>
          <p:cNvPr id="17" name="Footer Placeholder 16"/>
          <p:cNvSpPr>
            <a:spLocks noGrp="1"/>
          </p:cNvSpPr>
          <p:nvPr>
            <p:ph type="ftr" sz="quarter" idx="11"/>
          </p:nvPr>
        </p:nvSpPr>
        <p:spPr/>
        <p:txBody>
          <a:bodyPr/>
          <a:lstStyle/>
          <a:p>
            <a:pPr>
              <a:defRPr/>
            </a:pPr>
            <a:r>
              <a:rPr lang="en-US" smtClean="0"/>
              <a:t>mine-ex / Rotary Montreux Vevey</a:t>
            </a:r>
            <a:endParaRPr lang="en-US"/>
          </a:p>
        </p:txBody>
      </p:sp>
      <p:sp>
        <p:nvSpPr>
          <p:cNvPr id="18" name="Slide Number Placeholder 17"/>
          <p:cNvSpPr>
            <a:spLocks noGrp="1"/>
          </p:cNvSpPr>
          <p:nvPr>
            <p:ph type="sldNum" sz="quarter" idx="12"/>
          </p:nvPr>
        </p:nvSpPr>
        <p:spPr/>
        <p:txBody>
          <a:bodyPr/>
          <a:lstStyle/>
          <a:p>
            <a:pPr>
              <a:defRPr/>
            </a:pPr>
            <a:fld id="{5BC6BDDB-E9AC-494E-8EB0-573B5A73C77A}" type="slidenum">
              <a:rPr lang="en-US" smtClean="0"/>
              <a:pPr>
                <a:defRPr/>
              </a:pPr>
              <a:t>7</a:t>
            </a:fld>
            <a:endParaRPr lang="en-US" dirty="0"/>
          </a:p>
        </p:txBody>
      </p:sp>
      <p:pic>
        <p:nvPicPr>
          <p:cNvPr id="19"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20"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fr-CH" smtClean="0"/>
              <a:t>Une situation Win-Win.</a:t>
            </a:r>
            <a:endParaRPr lang="fr-CH" dirty="0"/>
          </a:p>
        </p:txBody>
      </p:sp>
      <p:sp>
        <p:nvSpPr>
          <p:cNvPr id="14339" name="Rectangle 3"/>
          <p:cNvSpPr>
            <a:spLocks noGrp="1" noChangeArrowheads="1"/>
          </p:cNvSpPr>
          <p:nvPr>
            <p:ph idx="1"/>
          </p:nvPr>
        </p:nvSpPr>
        <p:spPr/>
        <p:txBody>
          <a:bodyPr/>
          <a:lstStyle/>
          <a:p>
            <a:r>
              <a:rPr lang="fr-CH" b="1" dirty="0" smtClean="0"/>
              <a:t>Win pour la Course féminine</a:t>
            </a:r>
          </a:p>
          <a:p>
            <a:pPr>
              <a:buFont typeface="Wingdings" pitchFamily="2" charset="2"/>
              <a:buChar char="ü"/>
            </a:pPr>
            <a:r>
              <a:rPr lang="fr-CH" dirty="0" smtClean="0"/>
              <a:t>Rotary cherche activement de nouvelles coureuses et exploite un nouveau créneau avec la Course féminine.</a:t>
            </a:r>
          </a:p>
          <a:p>
            <a:pPr>
              <a:buFont typeface="Wingdings" pitchFamily="2" charset="2"/>
              <a:buChar char="ü"/>
            </a:pPr>
            <a:r>
              <a:rPr lang="fr-CH" dirty="0" smtClean="0"/>
              <a:t>L‘engagement pour une bonne cause est tradition à la Course féminine et crée encore et toujours des sympathies supplémentaires.</a:t>
            </a:r>
          </a:p>
          <a:p>
            <a:endParaRPr lang="fr-CH" dirty="0" smtClean="0"/>
          </a:p>
          <a:p>
            <a:r>
              <a:rPr lang="fr-CH" b="1" dirty="0" smtClean="0"/>
              <a:t>Win pour mine-ex</a:t>
            </a:r>
          </a:p>
          <a:p>
            <a:pPr>
              <a:buFont typeface="Wingdings" pitchFamily="2" charset="2"/>
              <a:buChar char="ü"/>
            </a:pPr>
            <a:r>
              <a:rPr lang="fr-CH" dirty="0" smtClean="0"/>
              <a:t>La plateforme attractive de la Course féminine attire l‘attention sur mine-ex</a:t>
            </a:r>
          </a:p>
          <a:p>
            <a:pPr>
              <a:buFont typeface="Wingdings" pitchFamily="2" charset="2"/>
              <a:buChar char="ü"/>
            </a:pPr>
            <a:r>
              <a:rPr lang="fr-CH" dirty="0" smtClean="0"/>
              <a:t>L‘engagement sportif et personnel des coureuses  représente un </a:t>
            </a:r>
            <a:r>
              <a:rPr lang="fr-CH" dirty="0" err="1" smtClean="0"/>
              <a:t>Fundraising</a:t>
            </a:r>
            <a:r>
              <a:rPr lang="fr-CH" dirty="0" smtClean="0"/>
              <a:t> crédible.</a:t>
            </a:r>
            <a:endParaRPr lang="fr-CH" dirty="0"/>
          </a:p>
        </p:txBody>
      </p:sp>
      <p:pic>
        <p:nvPicPr>
          <p:cNvPr id="5" name="Picture 11" descr="http://webapp.swissolympic.ch/wEcosport/download/FileOriginals/481_IsC_webmail-logo_f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9079" y="780525"/>
            <a:ext cx="2448534" cy="83937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pPr>
              <a:defRPr/>
            </a:pPr>
            <a:r>
              <a:rPr lang="en-US" smtClean="0"/>
              <a:t>April 2013</a:t>
            </a:r>
            <a:endParaRPr lang="en-US"/>
          </a:p>
        </p:txBody>
      </p:sp>
      <p:sp>
        <p:nvSpPr>
          <p:cNvPr id="10" name="Footer Placeholder 9"/>
          <p:cNvSpPr>
            <a:spLocks noGrp="1"/>
          </p:cNvSpPr>
          <p:nvPr>
            <p:ph type="ftr" sz="quarter" idx="11"/>
          </p:nvPr>
        </p:nvSpPr>
        <p:spPr/>
        <p:txBody>
          <a:bodyPr/>
          <a:lstStyle/>
          <a:p>
            <a:pPr>
              <a:defRPr/>
            </a:pPr>
            <a:r>
              <a:rPr lang="en-US" smtClean="0"/>
              <a:t>mine-ex / Rotary Montreux Vevey</a:t>
            </a:r>
            <a:endParaRPr lang="en-US"/>
          </a:p>
        </p:txBody>
      </p:sp>
      <p:sp>
        <p:nvSpPr>
          <p:cNvPr id="11" name="Slide Number Placeholder 10"/>
          <p:cNvSpPr>
            <a:spLocks noGrp="1"/>
          </p:cNvSpPr>
          <p:nvPr>
            <p:ph type="sldNum" sz="quarter" idx="12"/>
          </p:nvPr>
        </p:nvSpPr>
        <p:spPr/>
        <p:txBody>
          <a:bodyPr/>
          <a:lstStyle/>
          <a:p>
            <a:pPr>
              <a:defRPr/>
            </a:pPr>
            <a:fld id="{5BC6BDDB-E9AC-494E-8EB0-573B5A73C77A}" type="slidenum">
              <a:rPr lang="en-US" smtClean="0"/>
              <a:pPr>
                <a:defRPr/>
              </a:pPr>
              <a:t>8</a:t>
            </a:fld>
            <a:endParaRPr lang="en-US" dirty="0"/>
          </a:p>
        </p:txBody>
      </p:sp>
      <p:pic>
        <p:nvPicPr>
          <p:cNvPr id="12" name="Picture 2" descr="http://www2.rotary.ch/typo3temp/pics/e36b90d315.jpg">
            <a:hlinkClick r:id="rId4"/>
          </p:cNvPr>
          <p:cNvPicPr>
            <a:picLocks noChangeAspect="1" noChangeArrowheads="1"/>
          </p:cNvPicPr>
          <p:nvPr/>
        </p:nvPicPr>
        <p:blipFill>
          <a:blip r:embed="rId5" cstate="print"/>
          <a:srcRect/>
          <a:stretch>
            <a:fillRect/>
          </a:stretch>
        </p:blipFill>
        <p:spPr bwMode="auto">
          <a:xfrm>
            <a:off x="7731669" y="6212541"/>
            <a:ext cx="455132" cy="591671"/>
          </a:xfrm>
          <a:prstGeom prst="rect">
            <a:avLst/>
          </a:prstGeom>
          <a:noFill/>
        </p:spPr>
      </p:pic>
      <p:pic>
        <p:nvPicPr>
          <p:cNvPr id="13" name="Picture 7" descr="Zurück zur Startsei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fr-CH" dirty="0" smtClean="0"/>
              <a:t>Une cause commune: </a:t>
            </a:r>
            <a:br>
              <a:rPr lang="fr-CH" dirty="0" smtClean="0"/>
            </a:br>
            <a:r>
              <a:rPr lang="fr-CH" i="1" dirty="0" err="1" smtClean="0"/>
              <a:t>Fundraising</a:t>
            </a:r>
            <a:r>
              <a:rPr lang="fr-CH" i="1" dirty="0" smtClean="0"/>
              <a:t>.</a:t>
            </a:r>
            <a:endParaRPr lang="fr-CH" i="1" dirty="0"/>
          </a:p>
        </p:txBody>
      </p:sp>
      <p:sp>
        <p:nvSpPr>
          <p:cNvPr id="14339" name="Rectangle 3"/>
          <p:cNvSpPr>
            <a:spLocks noGrp="1" noChangeArrowheads="1"/>
          </p:cNvSpPr>
          <p:nvPr>
            <p:ph idx="1"/>
          </p:nvPr>
        </p:nvSpPr>
        <p:spPr>
          <a:xfrm>
            <a:off x="358775" y="1869141"/>
            <a:ext cx="8434388" cy="4085572"/>
          </a:xfrm>
        </p:spPr>
        <p:txBody>
          <a:bodyPr/>
          <a:lstStyle/>
          <a:p>
            <a:r>
              <a:rPr lang="fr-CH" b="1" dirty="0" smtClean="0"/>
              <a:t>Directement: </a:t>
            </a:r>
            <a:r>
              <a:rPr lang="fr-CH" dirty="0" smtClean="0"/>
              <a:t>un franc de la finance</a:t>
            </a:r>
            <a:br>
              <a:rPr lang="fr-CH" dirty="0" smtClean="0"/>
            </a:br>
            <a:r>
              <a:rPr lang="fr-CH" dirty="0" smtClean="0"/>
              <a:t>d‘inscription de chaque coureuse va comme don </a:t>
            </a:r>
            <a:br>
              <a:rPr lang="fr-CH" dirty="0" smtClean="0"/>
            </a:br>
            <a:r>
              <a:rPr lang="fr-CH" dirty="0" smtClean="0"/>
              <a:t>à </a:t>
            </a:r>
            <a:r>
              <a:rPr lang="fr-CH" b="1" dirty="0" smtClean="0">
                <a:solidFill>
                  <a:schemeClr val="accent6"/>
                </a:solidFill>
              </a:rPr>
              <a:t>mine-ex.</a:t>
            </a:r>
          </a:p>
          <a:p>
            <a:endParaRPr lang="fr-CH" dirty="0" smtClean="0"/>
          </a:p>
          <a:p>
            <a:r>
              <a:rPr lang="fr-CH" b="1" dirty="0" smtClean="0"/>
              <a:t>Indirectement: </a:t>
            </a:r>
            <a:r>
              <a:rPr lang="fr-CH" dirty="0" smtClean="0"/>
              <a:t>«Course caritative» chaque </a:t>
            </a:r>
            <a:br>
              <a:rPr lang="fr-CH" dirty="0" smtClean="0"/>
            </a:br>
            <a:r>
              <a:rPr lang="fr-CH" dirty="0" smtClean="0"/>
              <a:t>coureuse cherche elle-même des sponsors </a:t>
            </a:r>
            <a:br>
              <a:rPr lang="fr-CH" dirty="0" smtClean="0"/>
            </a:br>
            <a:r>
              <a:rPr lang="fr-CH" dirty="0" smtClean="0"/>
              <a:t>pour son «</a:t>
            </a:r>
            <a:r>
              <a:rPr lang="fr-CH" dirty="0" err="1" smtClean="0"/>
              <a:t>Finishing</a:t>
            </a:r>
            <a:r>
              <a:rPr lang="fr-CH" dirty="0" smtClean="0"/>
              <a:t>»!</a:t>
            </a:r>
          </a:p>
          <a:p>
            <a:endParaRPr lang="de-CH" dirty="0" smtClean="0"/>
          </a:p>
        </p:txBody>
      </p:sp>
      <p:pic>
        <p:nvPicPr>
          <p:cNvPr id="1026" name="Picture 2" descr="http://www.jasminwidmer.ch/wp-content/gallery/frauenlauf-bern/img_59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9434" y="1864545"/>
            <a:ext cx="2457366" cy="42673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1" descr="http://webapp.swissolympic.ch/wEcosport/download/FileOriginals/481_IsC_webmail-logo_fl.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9079" y="767078"/>
            <a:ext cx="2448534" cy="83937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ate Placeholder 9"/>
          <p:cNvSpPr>
            <a:spLocks noGrp="1"/>
          </p:cNvSpPr>
          <p:nvPr>
            <p:ph type="dt" sz="half" idx="10"/>
          </p:nvPr>
        </p:nvSpPr>
        <p:spPr/>
        <p:txBody>
          <a:bodyPr/>
          <a:lstStyle/>
          <a:p>
            <a:pPr>
              <a:defRPr/>
            </a:pPr>
            <a:r>
              <a:rPr lang="en-US" smtClean="0"/>
              <a:t>April 2013</a:t>
            </a:r>
            <a:endParaRPr lang="en-US"/>
          </a:p>
        </p:txBody>
      </p:sp>
      <p:sp>
        <p:nvSpPr>
          <p:cNvPr id="11" name="Footer Placeholder 10"/>
          <p:cNvSpPr>
            <a:spLocks noGrp="1"/>
          </p:cNvSpPr>
          <p:nvPr>
            <p:ph type="ftr" sz="quarter" idx="11"/>
          </p:nvPr>
        </p:nvSpPr>
        <p:spPr/>
        <p:txBody>
          <a:bodyPr/>
          <a:lstStyle/>
          <a:p>
            <a:pPr>
              <a:defRPr/>
            </a:pPr>
            <a:r>
              <a:rPr lang="en-US" smtClean="0"/>
              <a:t>mine-ex / Rotary Montreux Vevey</a:t>
            </a:r>
            <a:endParaRPr lang="en-US"/>
          </a:p>
        </p:txBody>
      </p:sp>
      <p:sp>
        <p:nvSpPr>
          <p:cNvPr id="12" name="Slide Number Placeholder 11"/>
          <p:cNvSpPr>
            <a:spLocks noGrp="1"/>
          </p:cNvSpPr>
          <p:nvPr>
            <p:ph type="sldNum" sz="quarter" idx="12"/>
          </p:nvPr>
        </p:nvSpPr>
        <p:spPr/>
        <p:txBody>
          <a:bodyPr/>
          <a:lstStyle/>
          <a:p>
            <a:pPr>
              <a:defRPr/>
            </a:pPr>
            <a:fld id="{5BC6BDDB-E9AC-494E-8EB0-573B5A73C77A}" type="slidenum">
              <a:rPr lang="en-US" smtClean="0"/>
              <a:pPr>
                <a:defRPr/>
              </a:pPr>
              <a:t>9</a:t>
            </a:fld>
            <a:endParaRPr lang="en-US" dirty="0"/>
          </a:p>
        </p:txBody>
      </p:sp>
      <p:pic>
        <p:nvPicPr>
          <p:cNvPr id="13" name="Picture 2" descr="http://www2.rotary.ch/typo3temp/pics/e36b90d315.jpg">
            <a:hlinkClick r:id="rId5"/>
          </p:cNvPr>
          <p:cNvPicPr>
            <a:picLocks noChangeAspect="1" noChangeArrowheads="1"/>
          </p:cNvPicPr>
          <p:nvPr/>
        </p:nvPicPr>
        <p:blipFill>
          <a:blip r:embed="rId6" cstate="print"/>
          <a:srcRect/>
          <a:stretch>
            <a:fillRect/>
          </a:stretch>
        </p:blipFill>
        <p:spPr bwMode="auto">
          <a:xfrm>
            <a:off x="7731669" y="6212541"/>
            <a:ext cx="455132" cy="591671"/>
          </a:xfrm>
          <a:prstGeom prst="rect">
            <a:avLst/>
          </a:prstGeom>
          <a:noFill/>
        </p:spPr>
      </p:pic>
      <p:pic>
        <p:nvPicPr>
          <p:cNvPr id="14" name="Picture 7" descr="Zurück zur Startseit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42434" y="6185371"/>
            <a:ext cx="618840" cy="6188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717849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0"/>
</p:tagLst>
</file>

<file path=ppt/theme/theme1.xml><?xml version="1.0" encoding="utf-8"?>
<a:theme xmlns:a="http://schemas.openxmlformats.org/drawingml/2006/main" name="Nestle_F&amp;C_template">
  <a:themeElements>
    <a:clrScheme name="Nestrade">
      <a:dk1>
        <a:srgbClr val="0070C0"/>
      </a:dk1>
      <a:lt1>
        <a:srgbClr val="FFFFFF"/>
      </a:lt1>
      <a:dk2>
        <a:srgbClr val="696261"/>
      </a:dk2>
      <a:lt2>
        <a:srgbClr val="D2D0D0"/>
      </a:lt2>
      <a:accent1>
        <a:srgbClr val="E4720A"/>
      </a:accent1>
      <a:accent2>
        <a:srgbClr val="FFC000"/>
      </a:accent2>
      <a:accent3>
        <a:srgbClr val="00B050"/>
      </a:accent3>
      <a:accent4>
        <a:srgbClr val="92D050"/>
      </a:accent4>
      <a:accent5>
        <a:srgbClr val="0070C0"/>
      </a:accent5>
      <a:accent6>
        <a:srgbClr val="00B0F0"/>
      </a:accent6>
      <a:hlink>
        <a:srgbClr val="0070C0"/>
      </a:hlink>
      <a:folHlink>
        <a:srgbClr val="00B0F0"/>
      </a:folHlink>
    </a:clrScheme>
    <a:fontScheme name="Nestle_F&amp;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estle_F&amp;C_template 1">
        <a:dk1>
          <a:srgbClr val="696261"/>
        </a:dk1>
        <a:lt1>
          <a:srgbClr val="FFFFFF"/>
        </a:lt1>
        <a:dk2>
          <a:srgbClr val="0090C8"/>
        </a:dk2>
        <a:lt2>
          <a:srgbClr val="D2D0D0"/>
        </a:lt2>
        <a:accent1>
          <a:srgbClr val="E4720A"/>
        </a:accent1>
        <a:accent2>
          <a:srgbClr val="696261"/>
        </a:accent2>
        <a:accent3>
          <a:srgbClr val="FFFFFF"/>
        </a:accent3>
        <a:accent4>
          <a:srgbClr val="595352"/>
        </a:accent4>
        <a:accent5>
          <a:srgbClr val="EFBCAA"/>
        </a:accent5>
        <a:accent6>
          <a:srgbClr val="5E5857"/>
        </a:accent6>
        <a:hlink>
          <a:srgbClr val="88AA1A"/>
        </a:hlink>
        <a:folHlink>
          <a:srgbClr val="DD3E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ImageCreateDate xmlns="4A4D3232-65CA-4643-B288-E6BFD28439F7" xsi:nil="true"/>
    <wic_System_Copyright xmlns="http://schemas.microsoft.com/sharepoint/v3/fields" xsi:nil="true"/>
    <_dlc_DocId xmlns="4914bc6c-5627-471b-ac83-59d870d89203">XKQCJHXFKZHE-13-3</_dlc_DocId>
    <_dlc_DocIdUrl xmlns="4914bc6c-5627-471b-ac83-59d870d89203">
      <Url>http://thenest-eur-ns.nestle.com/CI/_layouts/DocIdRedir.aspx?ID=XKQCJHXFKZHE-13-3</Url>
      <Description>XKQCJHXFKZHE-13-3</Description>
    </_dlc_DocIdUrl>
    <Document_x0020_Type xmlns="4a4d3232-65ca-4643-b288-e6bfd28439f7">
      <Value>Powerpoint</Value>
    </Document_x0020_Type>
    <Department xmlns="4a4d3232-65ca-4643-b288-e6bfd28439f7">
      <Value>Nestrade</Value>
    </Department>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B8AF429F4AF194D9F934AD0FE6B4987" ma:contentTypeVersion="4" ma:contentTypeDescription="Upload an image." ma:contentTypeScope="" ma:versionID="360b9288655817f0ff2b6a6a32c90495">
  <xsd:schema xmlns:xsd="http://www.w3.org/2001/XMLSchema" xmlns:xs="http://www.w3.org/2001/XMLSchema" xmlns:p="http://schemas.microsoft.com/office/2006/metadata/properties" xmlns:ns1="http://schemas.microsoft.com/sharepoint/v3" xmlns:ns2="4A4D3232-65CA-4643-B288-E6BFD28439F7" xmlns:ns3="http://schemas.microsoft.com/sharepoint/v3/fields" xmlns:ns4="4914bc6c-5627-471b-ac83-59d870d89203" xmlns:ns5="4a4d3232-65ca-4643-b288-e6bfd28439f7" targetNamespace="http://schemas.microsoft.com/office/2006/metadata/properties" ma:root="true" ma:fieldsID="7dae702e86f06478b6487a7d090ba708" ns1:_="" ns2:_="" ns3:_="" ns4:_="" ns5:_="">
    <xsd:import namespace="http://schemas.microsoft.com/sharepoint/v3"/>
    <xsd:import namespace="4A4D3232-65CA-4643-B288-E6BFD28439F7"/>
    <xsd:import namespace="http://schemas.microsoft.com/sharepoint/v3/fields"/>
    <xsd:import namespace="4914bc6c-5627-471b-ac83-59d870d89203"/>
    <xsd:import namespace="4a4d3232-65ca-4643-b288-e6bfd28439f7"/>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5:Document_x0020_Type" minOccurs="0"/>
                <xsd:element ref="ns5: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A4D3232-65CA-4643-B288-E6BFD28439F7"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14bc6c-5627-471b-ac83-59d870d89203"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a4d3232-65ca-4643-b288-e6bfd28439f7" elementFormDefault="qualified">
    <xsd:import namespace="http://schemas.microsoft.com/office/2006/documentManagement/types"/>
    <xsd:import namespace="http://schemas.microsoft.com/office/infopath/2007/PartnerControls"/>
    <xsd:element name="Document_x0020_Type" ma:index="30" nillable="true" ma:displayName="Document Type" ma:default="Logo" ma:internalName="Document_x0020_Type">
      <xsd:complexType>
        <xsd:complexContent>
          <xsd:extension base="dms:MultiChoice">
            <xsd:sequence>
              <xsd:element name="Value" maxOccurs="unbounded" minOccurs="0" nillable="true">
                <xsd:simpleType>
                  <xsd:restriction base="dms:Choice">
                    <xsd:enumeration value="Logo"/>
                    <xsd:enumeration value="Photo"/>
                    <xsd:enumeration value="Powerpoint"/>
                    <xsd:enumeration value="Word"/>
                    <xsd:enumeration value="Excel"/>
                    <xsd:enumeration value="PDF"/>
                  </xsd:restriction>
                </xsd:simpleType>
              </xsd:element>
            </xsd:sequence>
          </xsd:extension>
        </xsd:complexContent>
      </xsd:complexType>
    </xsd:element>
    <xsd:element name="Department" ma:index="31" nillable="true" ma:displayName="Department" ma:default="Nestrade" ma:internalName="Department">
      <xsd:complexType>
        <xsd:complexContent>
          <xsd:extension base="dms:MultiChoice">
            <xsd:sequence>
              <xsd:element name="Value" maxOccurs="unbounded" minOccurs="0" nillable="true">
                <xsd:simpleType>
                  <xsd:restriction base="dms:Choice">
                    <xsd:enumeration value="Nestrade"/>
                    <xsd:enumeration value="Nestle"/>
                    <xsd:enumeration value="GFAW"/>
                    <xsd:enumeration value="TSS"/>
                    <xsd:enumeration value="Supply Chain"/>
                    <xsd:enumeration value="Taste of Home"/>
                    <xsd:enumeration value="Halal"/>
                    <xsd:enumeration value="Growth Drivers"/>
                    <xsd:enumeration value="Sofinol"/>
                    <xsd:enumeration value="Gerber Ingredients"/>
                    <xsd:enumeration value="Cocoa Plan"/>
                    <xsd:enumeration value="Nescafé Pla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FCB839-4CB3-41E3-9581-B10A1D000425}">
  <ds:schemaRefs>
    <ds:schemaRef ds:uri="http://schemas.microsoft.com/sharepoint/v3/contenttype/forms"/>
  </ds:schemaRefs>
</ds:datastoreItem>
</file>

<file path=customXml/itemProps2.xml><?xml version="1.0" encoding="utf-8"?>
<ds:datastoreItem xmlns:ds="http://schemas.openxmlformats.org/officeDocument/2006/customXml" ds:itemID="{C5A09664-BA9D-406B-9864-ADDBFDE6A011}">
  <ds:schemaRefs>
    <ds:schemaRef ds:uri="http://schemas.microsoft.com/sharepoint/events"/>
  </ds:schemaRefs>
</ds:datastoreItem>
</file>

<file path=customXml/itemProps3.xml><?xml version="1.0" encoding="utf-8"?>
<ds:datastoreItem xmlns:ds="http://schemas.openxmlformats.org/officeDocument/2006/customXml" ds:itemID="{5316D2FC-6B36-4272-AE43-74E51D4B40D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4A4D3232-65CA-4643-B288-E6BFD28439F7"/>
    <ds:schemaRef ds:uri="http://schemas.microsoft.com/sharepoint/v3/fields"/>
    <ds:schemaRef ds:uri="4914bc6c-5627-471b-ac83-59d870d89203"/>
    <ds:schemaRef ds:uri="4a4d3232-65ca-4643-b288-e6bfd28439f7"/>
    <ds:schemaRef ds:uri="http://schemas.openxmlformats.org/package/2006/metadata/core-properties"/>
    <ds:schemaRef ds:uri="http://schemas.microsoft.com/office/infopath/2007/PartnerControls"/>
  </ds:schemaRefs>
</ds:datastoreItem>
</file>

<file path=customXml/itemProps4.xml><?xml version="1.0" encoding="utf-8"?>
<ds:datastoreItem xmlns:ds="http://schemas.openxmlformats.org/officeDocument/2006/customXml" ds:itemID="{070E351E-B5B7-49C7-B8AA-A1A179561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4D3232-65CA-4643-B288-E6BFD28439F7"/>
    <ds:schemaRef ds:uri="http://schemas.microsoft.com/sharepoint/v3/fields"/>
    <ds:schemaRef ds:uri="4914bc6c-5627-471b-ac83-59d870d89203"/>
    <ds:schemaRef ds:uri="4a4d3232-65ca-4643-b288-e6bfd28439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2346</TotalTime>
  <Words>632</Words>
  <Application>Microsoft Office PowerPoint</Application>
  <PresentationFormat>On-screen Show (4:3)</PresentationFormat>
  <Paragraphs>140</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Nestle_F&amp;C_template</vt:lpstr>
      <vt:lpstr>mine-ex</vt:lpstr>
      <vt:lpstr>Slide 2</vt:lpstr>
      <vt:lpstr>Slide 3</vt:lpstr>
      <vt:lpstr>Recettes et dépenses depuis 1996</vt:lpstr>
      <vt:lpstr>Activités de récolte de fonds 2013</vt:lpstr>
      <vt:lpstr>Les officiers du coeur</vt:lpstr>
      <vt:lpstr>La Course Féminine Suisse 2013</vt:lpstr>
      <vt:lpstr>Une situation Win-Win.</vt:lpstr>
      <vt:lpstr>Une cause commune:  Fundraising.</vt:lpstr>
      <vt:lpstr>…et bien plus encore!</vt:lpstr>
      <vt:lpstr>Slide 11</vt:lpstr>
      <vt:lpstr>Grande action de vente de vins vaudois en faveur de mine-ex - RC Lavaux</vt:lpstr>
      <vt:lpstr>Grande action de vente de vins vaudois en faveur de mine-ex - RC Lavaux</vt:lpstr>
      <vt:lpstr>Plus d’informations dans le prochain</vt:lpstr>
      <vt:lpstr>Pour plus d’informations     pour commander</vt:lpstr>
    </vt:vector>
  </TitlesOfParts>
  <Company>Nestle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Nestrade Presentation Template</dc:title>
  <dc:creator>Kpetrie</dc:creator>
  <cp:lastModifiedBy>hpimhof</cp:lastModifiedBy>
  <cp:revision>500</cp:revision>
  <cp:lastPrinted>2011-02-02T15:07:16Z</cp:lastPrinted>
  <dcterms:created xsi:type="dcterms:W3CDTF">2009-11-04T09:41:44Z</dcterms:created>
  <dcterms:modified xsi:type="dcterms:W3CDTF">2013-05-05T07:37:24Z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0x0101009148F5A04DDD49CBA7127AADA5FB792B00AADE34325A8B49CDA8BB4DB53328F21400EB8AF429F4AF194D9F934AD0FE6B4987</vt:lpwstr>
  </property>
  <property fmtid="{D5CDD505-2E9C-101B-9397-08002B2CF9AE}" pid="3" name="_dlc_DocIdItemGuid">
    <vt:lpwstr>dbcc2d51-c262-4af4-87df-c209b75eca67</vt:lpwstr>
  </property>
  <property fmtid="{D5CDD505-2E9C-101B-9397-08002B2CF9AE}" pid="4" name="Order">
    <vt:r8>300</vt:r8>
  </property>
  <property fmtid="{D5CDD505-2E9C-101B-9397-08002B2CF9AE}" pid="5" name="Object Type">
    <vt:lpwstr>Logo</vt:lpwstr>
  </property>
  <property fmtid="{D5CDD505-2E9C-101B-9397-08002B2CF9AE}" pid="6" name="Business">
    <vt:lpwstr>;#Nestrade;#</vt:lpwstr>
  </property>
</Properties>
</file>