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1"/>
  </p:handoutMasterIdLst>
  <p:sldIdLst>
    <p:sldId id="256" r:id="rId2"/>
    <p:sldId id="257" r:id="rId3"/>
    <p:sldId id="280" r:id="rId4"/>
    <p:sldId id="281" r:id="rId5"/>
    <p:sldId id="272" r:id="rId6"/>
    <p:sldId id="283" r:id="rId7"/>
    <p:sldId id="284" r:id="rId8"/>
    <p:sldId id="285" r:id="rId9"/>
    <p:sldId id="286" r:id="rId10"/>
    <p:sldId id="278" r:id="rId11"/>
    <p:sldId id="282" r:id="rId12"/>
    <p:sldId id="287" r:id="rId13"/>
    <p:sldId id="288" r:id="rId14"/>
    <p:sldId id="289" r:id="rId15"/>
    <p:sldId id="290" r:id="rId16"/>
    <p:sldId id="258" r:id="rId17"/>
    <p:sldId id="259" r:id="rId18"/>
    <p:sldId id="260" r:id="rId19"/>
    <p:sldId id="262" r:id="rId20"/>
    <p:sldId id="271" r:id="rId21"/>
    <p:sldId id="263" r:id="rId22"/>
    <p:sldId id="291" r:id="rId23"/>
    <p:sldId id="264" r:id="rId24"/>
    <p:sldId id="276" r:id="rId25"/>
    <p:sldId id="265" r:id="rId26"/>
    <p:sldId id="266" r:id="rId27"/>
    <p:sldId id="292" r:id="rId28"/>
    <p:sldId id="270" r:id="rId29"/>
    <p:sldId id="273" r:id="rId3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8F3F2-416E-44EA-8C95-580D5D7E7A2F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EBAF2-D265-43AD-8923-7E91F960297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435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A63230-AE74-492D-B523-629F304F3FC7}" type="datetimeFigureOut">
              <a:rPr lang="en-US" smtClean="0"/>
              <a:pPr/>
              <a:t>7/5/2012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930CC5-3FB0-48C6-9E9E-ED4B62FE0D34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Fondation Marisa Sophie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97607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+mj-lt"/>
              </a:rPr>
              <a:t>Pour  les Enfants Gravement Malades</a:t>
            </a:r>
            <a:endParaRPr lang="fr-FR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733256"/>
            <a:ext cx="2491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+mj-lt"/>
              </a:rPr>
              <a:t>Dr. Francesca Stingele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pPr algn="ctr"/>
            <a:r>
              <a:rPr lang="de-DE" dirty="0" smtClean="0"/>
              <a:t>  </a:t>
            </a:r>
            <a:r>
              <a:rPr lang="fr-FR" dirty="0" smtClean="0"/>
              <a:t>Impressions</a:t>
            </a:r>
            <a:r>
              <a:rPr lang="de-DE" dirty="0" smtClean="0"/>
              <a:t> du SIP</a:t>
            </a:r>
            <a:endParaRPr lang="en-US" dirty="0"/>
          </a:p>
        </p:txBody>
      </p:sp>
      <p:pic>
        <p:nvPicPr>
          <p:cNvPr id="7" name="Picture 6" descr="phot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9040"/>
            <a:ext cx="4632668" cy="3068960"/>
          </a:xfrm>
          <a:prstGeom prst="rect">
            <a:avLst/>
          </a:prstGeom>
        </p:spPr>
      </p:pic>
      <p:pic>
        <p:nvPicPr>
          <p:cNvPr id="4" name="Content Placeholder 3" descr="photo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1378354"/>
            <a:ext cx="4644009" cy="3076564"/>
          </a:xfrm>
        </p:spPr>
      </p:pic>
      <p:pic>
        <p:nvPicPr>
          <p:cNvPr id="6" name="Picture 5" descr="phot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789040"/>
            <a:ext cx="4632668" cy="3068960"/>
          </a:xfrm>
          <a:prstGeom prst="rect">
            <a:avLst/>
          </a:prstGeom>
        </p:spPr>
      </p:pic>
      <p:pic>
        <p:nvPicPr>
          <p:cNvPr id="9" name="Picture 8" descr="photo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1974" y="1372229"/>
            <a:ext cx="4499992" cy="2978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Impressions du SIP</a:t>
            </a:r>
            <a:endParaRPr lang="fr-FR" dirty="0"/>
          </a:p>
        </p:txBody>
      </p:sp>
      <p:pic>
        <p:nvPicPr>
          <p:cNvPr id="12" name="Content Placeholder 11" descr="Unbenann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1656196" y="2852936"/>
            <a:ext cx="6479679" cy="35213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77281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+mj-lt"/>
              </a:rPr>
              <a:t>Une équipe entourée de spécialistes,</a:t>
            </a:r>
            <a:br>
              <a:rPr lang="fr-FR" sz="2400" dirty="0" smtClean="0">
                <a:latin typeface="+mj-lt"/>
              </a:rPr>
            </a:br>
            <a:r>
              <a:rPr lang="fr-FR" sz="2400" dirty="0" smtClean="0">
                <a:latin typeface="+mj-lt"/>
              </a:rPr>
              <a:t> neurologues, cardiologues, chirurgiens, anesthésistes,…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2 aspects importants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>
                <a:latin typeface="+mj-lt"/>
              </a:rPr>
              <a:t>Prise en charge découlant </a:t>
            </a:r>
          </a:p>
          <a:p>
            <a:pPr lvl="1"/>
            <a:r>
              <a:rPr lang="fr-FR" dirty="0" smtClean="0">
                <a:latin typeface="+mj-lt"/>
              </a:rPr>
              <a:t>Physiologie </a:t>
            </a:r>
          </a:p>
          <a:p>
            <a:pPr lvl="1"/>
            <a:r>
              <a:rPr lang="fr-FR" dirty="0" smtClean="0">
                <a:latin typeface="+mj-lt"/>
              </a:rPr>
              <a:t>Physiopathologie </a:t>
            </a:r>
          </a:p>
          <a:p>
            <a:pPr lvl="1"/>
            <a:r>
              <a:rPr lang="fr-FR" dirty="0" smtClean="0">
                <a:latin typeface="+mj-lt"/>
              </a:rPr>
              <a:t>Connaissances de la médecine adulte </a:t>
            </a:r>
          </a:p>
          <a:p>
            <a:r>
              <a:rPr lang="fr-FR" dirty="0" smtClean="0">
                <a:latin typeface="+mj-lt"/>
              </a:rPr>
              <a:t>Traitements médicamenteux</a:t>
            </a:r>
          </a:p>
          <a:p>
            <a:pPr lvl="1"/>
            <a:r>
              <a:rPr lang="fr-FR" dirty="0" smtClean="0">
                <a:latin typeface="+mj-lt"/>
              </a:rPr>
              <a:t>Extrapolés des dosages adultes </a:t>
            </a:r>
          </a:p>
        </p:txBody>
      </p:sp>
      <p:pic>
        <p:nvPicPr>
          <p:cNvPr id="5" name="Picture 4" descr="logo_Fondation_si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014192"/>
            <a:ext cx="2843808" cy="284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sz="5600" dirty="0" smtClean="0"/>
              <a:t>Un exemple flagrant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sz="2400" dirty="0" smtClean="0">
                <a:latin typeface="+mj-lt"/>
              </a:rPr>
              <a:t>&gt;50% des médicaments utilisés aux soins intensifs de pédiatrie n’ont jamais été testés chez l’enfant!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3" y="2996952"/>
            <a:ext cx="8169635" cy="3456384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Un cas concret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dirty="0" smtClean="0">
                <a:latin typeface="+mj-lt"/>
              </a:rPr>
              <a:t>Deux enfants avec une infection sévère ne répondent pas au traitement antibiotique, alors que le germe est sensible. </a:t>
            </a:r>
          </a:p>
          <a:p>
            <a:r>
              <a:rPr lang="fr-FR" dirty="0" smtClean="0">
                <a:latin typeface="+mj-lt"/>
              </a:rPr>
              <a:t>Aux doses dérivées des prescriptions d’adultes, la concentration d’antibiotique chez le petit enfant est insuffisante pour traiter une infection sévère. 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Un cas concret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Suite à ces observations, une étude a montré que pour être efficace, le dosage de cette antibiotique devait être le double, à celui recommandé chez l’adulte</a:t>
            </a:r>
            <a:r>
              <a:rPr lang="fr-FR" sz="2800" dirty="0" smtClean="0">
                <a:latin typeface="+mj-lt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8" y="4077072"/>
            <a:ext cx="9001000" cy="2180141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+mj-lt"/>
              </a:rPr>
              <a:t>Pas de soutient économique pour cette tranche d`âge</a:t>
            </a:r>
          </a:p>
          <a:p>
            <a:pPr lvl="1"/>
            <a:r>
              <a:rPr lang="fr-FR" dirty="0" smtClean="0">
                <a:latin typeface="+mj-lt"/>
              </a:rPr>
              <a:t>Groupe hétérogène</a:t>
            </a:r>
          </a:p>
          <a:p>
            <a:pPr lvl="1"/>
            <a:r>
              <a:rPr lang="fr-FR" dirty="0" smtClean="0">
                <a:latin typeface="+mj-lt"/>
              </a:rPr>
              <a:t>Groupe de patients relativement petit</a:t>
            </a:r>
          </a:p>
          <a:p>
            <a:pPr lvl="1"/>
            <a:r>
              <a:rPr lang="fr-FR" dirty="0" smtClean="0">
                <a:latin typeface="+mj-lt"/>
              </a:rPr>
              <a:t>Courte période de médication</a:t>
            </a:r>
          </a:p>
          <a:p>
            <a:pPr lvl="1"/>
            <a:r>
              <a:rPr lang="fr-FR" dirty="0" smtClean="0">
                <a:latin typeface="+mj-lt"/>
              </a:rPr>
              <a:t>Réglementation stricte</a:t>
            </a:r>
          </a:p>
          <a:p>
            <a:pPr lvl="1"/>
            <a:r>
              <a:rPr lang="fr-FR" dirty="0" smtClean="0">
                <a:latin typeface="+mj-lt"/>
              </a:rPr>
              <a:t>Pas de lobby</a:t>
            </a:r>
          </a:p>
          <a:p>
            <a:pPr lvl="1"/>
            <a:endParaRPr lang="fr-FR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latin typeface="+mj-lt"/>
                <a:sym typeface="Wingdings" pitchFamily="2" charset="2"/>
              </a:rPr>
              <a:t></a:t>
            </a:r>
            <a:r>
              <a:rPr lang="fr-FR" dirty="0" smtClean="0">
                <a:latin typeface="+mj-lt"/>
              </a:rPr>
              <a:t>MAIS avec un moindre investissement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pour la recherche</a:t>
            </a:r>
            <a:r>
              <a:rPr lang="fr-FR" dirty="0" smtClean="0">
                <a:latin typeface="+mj-lt"/>
                <a:sym typeface="Wingdings" pitchFamily="2" charset="2"/>
              </a:rPr>
              <a:t> l’</a:t>
            </a:r>
            <a:r>
              <a:rPr lang="fr-FR" dirty="0" smtClean="0">
                <a:latin typeface="+mj-lt"/>
              </a:rPr>
              <a:t>impact est direct  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sur la survie d´enfants !</a:t>
            </a:r>
            <a:endParaRPr lang="fr-FR" dirty="0">
              <a:latin typeface="+mj-lt"/>
            </a:endParaRPr>
          </a:p>
        </p:txBody>
      </p:sp>
      <p:pic>
        <p:nvPicPr>
          <p:cNvPr id="5" name="Picture 4" descr="logo_Fondation_si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7088" y="4221088"/>
            <a:ext cx="263691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Pourquoi une fondation ?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>
                <a:latin typeface="+mj-lt"/>
              </a:rPr>
              <a:t>Promouvoir la recherche dans le milieu des soins intensifs pédiatriques </a:t>
            </a:r>
          </a:p>
          <a:p>
            <a:r>
              <a:rPr lang="fr-FR" dirty="0" smtClean="0">
                <a:latin typeface="+mj-lt"/>
              </a:rPr>
              <a:t>Augmenter les connaissances spécifiques relatives aux enfants</a:t>
            </a:r>
          </a:p>
          <a:p>
            <a:r>
              <a:rPr lang="fr-FR" dirty="0" smtClean="0">
                <a:latin typeface="+mj-lt"/>
              </a:rPr>
              <a:t>Améliorer la qualité de la prise en charge </a:t>
            </a:r>
          </a:p>
          <a:p>
            <a:r>
              <a:rPr lang="fr-FR" dirty="0" smtClean="0">
                <a:latin typeface="+mj-lt"/>
              </a:rPr>
              <a:t>Accroître la sécurité des traitements </a:t>
            </a:r>
          </a:p>
          <a:p>
            <a:r>
              <a:rPr lang="fr-FR" dirty="0" smtClean="0">
                <a:latin typeface="+mj-lt"/>
              </a:rPr>
              <a:t>Sensibiliser le public, le monde politique 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à la vulnérabilité de cette population </a:t>
            </a:r>
          </a:p>
          <a:p>
            <a:endParaRPr lang="en-US" dirty="0"/>
          </a:p>
        </p:txBody>
      </p:sp>
      <p:pic>
        <p:nvPicPr>
          <p:cNvPr id="4" name="Picture 3" descr="logo_Fondation_si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7088" y="4221088"/>
            <a:ext cx="263691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Les Axes de Recherche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363272" cy="4464496"/>
          </a:xfrm>
        </p:spPr>
        <p:txBody>
          <a:bodyPr>
            <a:normAutofit fontScale="70000" lnSpcReduction="20000"/>
          </a:bodyPr>
          <a:lstStyle/>
          <a:p>
            <a:r>
              <a:rPr lang="de-DE" sz="3400" dirty="0" smtClean="0">
                <a:latin typeface="+mj-lt"/>
              </a:rPr>
              <a:t>Ventilation</a:t>
            </a:r>
          </a:p>
          <a:p>
            <a:pPr lvl="1">
              <a:buNone/>
            </a:pPr>
            <a:r>
              <a:rPr lang="fr-FR" dirty="0" smtClean="0">
                <a:latin typeface="+mj-lt"/>
              </a:rPr>
              <a:t>	</a:t>
            </a:r>
            <a:r>
              <a:rPr lang="fr-FR" sz="2800" dirty="0" smtClean="0">
                <a:latin typeface="+mj-lt"/>
              </a:rPr>
              <a:t>Evaluation d’un nouveau ventilateur permettant de diminuer le travail respiratoire et d’améliorer le confort de l’enfant</a:t>
            </a:r>
            <a:endParaRPr lang="de-DE" sz="2800" dirty="0" smtClean="0">
              <a:latin typeface="+mj-lt"/>
            </a:endParaRPr>
          </a:p>
          <a:p>
            <a:r>
              <a:rPr lang="de-DE" sz="3400" dirty="0">
                <a:latin typeface="+mj-lt"/>
              </a:rPr>
              <a:t>Nutrition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fr-FR" sz="2900" dirty="0">
                <a:latin typeface="+mj-lt"/>
              </a:rPr>
              <a:t> </a:t>
            </a:r>
            <a:r>
              <a:rPr lang="fr-FR" sz="2900" dirty="0" smtClean="0">
                <a:latin typeface="+mj-lt"/>
              </a:rPr>
              <a:t>          Besoins </a:t>
            </a:r>
            <a:r>
              <a:rPr lang="fr-FR" sz="2900" dirty="0">
                <a:latin typeface="+mj-lt"/>
              </a:rPr>
              <a:t>et supports nutritionnels (nutriments, vitamines, </a:t>
            </a:r>
            <a:endParaRPr lang="fr-FR" sz="2900" dirty="0" smtClean="0">
              <a:latin typeface="+mj-lt"/>
            </a:endParaRP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fr-FR" sz="2900" dirty="0">
                <a:latin typeface="+mj-lt"/>
              </a:rPr>
              <a:t> </a:t>
            </a:r>
            <a:r>
              <a:rPr lang="fr-FR" sz="2900" dirty="0" smtClean="0">
                <a:latin typeface="+mj-lt"/>
              </a:rPr>
              <a:t>          oligo-éléments</a:t>
            </a:r>
            <a:r>
              <a:rPr lang="fr-FR" sz="2900" dirty="0">
                <a:latin typeface="+mj-lt"/>
              </a:rPr>
              <a:t>) de l’enfant sévèrement agressé</a:t>
            </a:r>
            <a:endParaRPr lang="de-DE" sz="2900" dirty="0">
              <a:latin typeface="+mj-lt"/>
            </a:endParaRPr>
          </a:p>
          <a:p>
            <a:r>
              <a:rPr lang="de-DE" sz="3400" dirty="0" err="1">
                <a:latin typeface="+mj-lt"/>
              </a:rPr>
              <a:t>Cardiology</a:t>
            </a:r>
            <a:endParaRPr lang="de-DE" sz="3400" dirty="0">
              <a:latin typeface="+mj-lt"/>
            </a:endParaRPr>
          </a:p>
          <a:p>
            <a:pPr lvl="1">
              <a:buNone/>
            </a:pPr>
            <a:r>
              <a:rPr lang="fr-FR" dirty="0">
                <a:latin typeface="+mj-lt"/>
              </a:rPr>
              <a:t>	</a:t>
            </a:r>
            <a:r>
              <a:rPr lang="fr-FR" sz="2900" dirty="0">
                <a:latin typeface="+mj-lt"/>
              </a:rPr>
              <a:t>Evaluation de l’efficacité et de la sécurité de nouveaux médicaments </a:t>
            </a:r>
            <a:endParaRPr lang="de-DE" sz="2900" dirty="0">
              <a:latin typeface="+mj-lt"/>
            </a:endParaRPr>
          </a:p>
          <a:p>
            <a:r>
              <a:rPr lang="de-DE" sz="3400" dirty="0" err="1">
                <a:latin typeface="+mj-lt"/>
              </a:rPr>
              <a:t>Infectiology</a:t>
            </a:r>
          </a:p>
          <a:p>
            <a:pPr lvl="1">
              <a:buNone/>
            </a:pPr>
            <a:r>
              <a:rPr lang="fr-FR" dirty="0" smtClean="0">
                <a:latin typeface="+mj-lt"/>
              </a:rPr>
              <a:t>	</a:t>
            </a:r>
            <a:r>
              <a:rPr lang="fr-FR" sz="2900" dirty="0">
                <a:latin typeface="+mj-lt"/>
              </a:rPr>
              <a:t>Infections invasives à pneumocoques, nouvelles souches virulentes, immunité native et autres mesures de protection</a:t>
            </a:r>
            <a:endParaRPr lang="de-DE" sz="2900" dirty="0">
              <a:latin typeface="+mj-lt"/>
            </a:endParaRPr>
          </a:p>
          <a:p>
            <a:r>
              <a:rPr lang="de-DE" sz="3400" dirty="0" err="1">
                <a:latin typeface="+mj-lt"/>
              </a:rPr>
              <a:t>Epidemiology</a:t>
            </a:r>
            <a:endParaRPr lang="de-DE" sz="3400" dirty="0">
              <a:latin typeface="+mj-lt"/>
            </a:endParaRPr>
          </a:p>
          <a:p>
            <a:pPr lvl="1">
              <a:buNone/>
            </a:pPr>
            <a:r>
              <a:rPr lang="fr-FR" dirty="0" smtClean="0">
                <a:latin typeface="+mj-lt"/>
              </a:rPr>
              <a:t>	</a:t>
            </a:r>
            <a:r>
              <a:rPr lang="fr-FR" sz="2900" dirty="0">
                <a:latin typeface="+mj-lt"/>
              </a:rPr>
              <a:t>Indicateurs de santé, causes de mortalité et handicap infantile dans le canton de Vaud et en Suisse. Recommandations de prise en charge.</a:t>
            </a:r>
            <a:endParaRPr lang="en-US" sz="29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Première étude démarrée : NAVA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latin typeface="+mj-lt"/>
              </a:rPr>
              <a:t>Étude intitulée "Evaluation du travail respiratoire chez l'enfant sous assistance ventilatoire neuralement ajustée (en anglais NAVA).</a:t>
            </a:r>
            <a:r>
              <a:rPr lang="fr-FR" dirty="0" smtClean="0"/>
              <a:t>"</a:t>
            </a:r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Le problème de la ventilation mécanique</a:t>
            </a:r>
          </a:p>
          <a:p>
            <a:pPr lvl="1"/>
            <a:r>
              <a:rPr lang="fr-FR" dirty="0" smtClean="0">
                <a:latin typeface="+mj-lt"/>
              </a:rPr>
              <a:t>Mauvaise synchronisation entre enfant et machine</a:t>
            </a:r>
          </a:p>
          <a:p>
            <a:pPr lvl="1"/>
            <a:r>
              <a:rPr lang="fr-FR" dirty="0" smtClean="0">
                <a:latin typeface="+mj-lt"/>
              </a:rPr>
              <a:t>Lésions pulmonaires dues à la pression ventilatoire</a:t>
            </a:r>
          </a:p>
          <a:p>
            <a:pPr lvl="1"/>
            <a:r>
              <a:rPr lang="fr-FR" dirty="0" smtClean="0">
                <a:latin typeface="+mj-lt"/>
              </a:rPr>
              <a:t>Puissante sédation de l’enfant</a:t>
            </a:r>
          </a:p>
          <a:p>
            <a:r>
              <a:rPr lang="fr-FR" dirty="0" smtClean="0">
                <a:latin typeface="+mj-lt"/>
              </a:rPr>
              <a:t>L’approche NAVA</a:t>
            </a:r>
          </a:p>
          <a:p>
            <a:pPr lvl="1"/>
            <a:r>
              <a:rPr lang="fr-FR" dirty="0" smtClean="0">
                <a:latin typeface="+mj-lt"/>
              </a:rPr>
              <a:t>Activité électrique du diaphragme pour déclencher la machine</a:t>
            </a:r>
          </a:p>
          <a:p>
            <a:pPr lvl="1"/>
            <a:r>
              <a:rPr lang="fr-FR" dirty="0" smtClean="0">
                <a:latin typeface="+mj-lt"/>
              </a:rPr>
              <a:t>Synchronisation de la respiration entre enfant et machine</a:t>
            </a:r>
          </a:p>
          <a:p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„Les enfants gravement malades“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81128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latin typeface="+mj-lt"/>
              </a:rPr>
              <a:t>„</a:t>
            </a:r>
            <a:r>
              <a:rPr lang="fr-FR" dirty="0" err="1" smtClean="0">
                <a:latin typeface="+mj-lt"/>
              </a:rPr>
              <a:t>Critically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ill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children</a:t>
            </a:r>
            <a:r>
              <a:rPr lang="fr-FR" dirty="0" smtClean="0">
                <a:latin typeface="+mj-lt"/>
              </a:rPr>
              <a:t>“ </a:t>
            </a:r>
          </a:p>
          <a:p>
            <a:r>
              <a:rPr lang="fr-FR" dirty="0" smtClean="0">
                <a:latin typeface="+mj-lt"/>
              </a:rPr>
              <a:t>= Les soins intensifs en pédiatrie (CH)</a:t>
            </a:r>
          </a:p>
          <a:p>
            <a:r>
              <a:rPr lang="fr-FR" dirty="0" smtClean="0">
                <a:latin typeface="+mj-lt"/>
              </a:rPr>
              <a:t>= Réanimation pédiatrique (F)</a:t>
            </a:r>
          </a:p>
          <a:p>
            <a:r>
              <a:rPr lang="fr-FR" dirty="0" smtClean="0">
                <a:latin typeface="+mj-lt"/>
              </a:rPr>
              <a:t>Prise en charge rapide des enfants présentant une défaillance aiguës des organes.</a:t>
            </a:r>
          </a:p>
          <a:p>
            <a:pPr lvl="1">
              <a:lnSpc>
                <a:spcPct val="80000"/>
              </a:lnSpc>
            </a:pPr>
            <a:r>
              <a:rPr lang="fr-FR" sz="2200" dirty="0" smtClean="0">
                <a:latin typeface="+mj-lt"/>
              </a:rPr>
              <a:t>Pronostic vital en jeu</a:t>
            </a:r>
          </a:p>
          <a:p>
            <a:pPr lvl="1">
              <a:lnSpc>
                <a:spcPct val="80000"/>
              </a:lnSpc>
            </a:pPr>
            <a:r>
              <a:rPr lang="fr-FR" sz="2200" dirty="0" smtClean="0">
                <a:latin typeface="+mj-lt"/>
              </a:rPr>
              <a:t>Monitorage continu des fonctions vitales</a:t>
            </a:r>
          </a:p>
          <a:p>
            <a:pPr lvl="1">
              <a:lnSpc>
                <a:spcPct val="80000"/>
              </a:lnSpc>
            </a:pPr>
            <a:r>
              <a:rPr lang="fr-FR" sz="2200" dirty="0" smtClean="0">
                <a:latin typeface="+mj-lt"/>
              </a:rPr>
              <a:t>Suppléance des fonctions vitales</a:t>
            </a:r>
          </a:p>
          <a:p>
            <a:pPr lvl="1">
              <a:lnSpc>
                <a:spcPct val="80000"/>
              </a:lnSpc>
              <a:buNone/>
            </a:pPr>
            <a:endParaRPr lang="fr-FR" sz="2200" dirty="0" smtClean="0">
              <a:latin typeface="+mj-lt"/>
              <a:sym typeface="Wingdings" pitchFamily="2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fr-FR" sz="2200" i="1" dirty="0" smtClean="0">
                <a:latin typeface="+mj-lt"/>
                <a:sym typeface="Wingdings" pitchFamily="2" charset="2"/>
              </a:rPr>
              <a:t> Maintien et restauration de fonctions vitales</a:t>
            </a:r>
            <a:endParaRPr lang="fr-FR" sz="2200" i="1" dirty="0" smtClean="0">
              <a:latin typeface="+mj-lt"/>
            </a:endParaRPr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Picture 3" descr="logo_Fondation_si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1104" y="4365104"/>
            <a:ext cx="2492896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pPr algn="ctr"/>
            <a:r>
              <a:rPr lang="fr-FR" dirty="0" smtClean="0"/>
              <a:t>Equipement NAVA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564904"/>
            <a:ext cx="411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/>
              <a:t>Budget </a:t>
            </a:r>
            <a:r>
              <a:rPr lang="fr-FR" sz="2400" b="1" i="1" dirty="0" smtClean="0"/>
              <a:t>de l´étude</a:t>
            </a:r>
            <a:r>
              <a:rPr lang="de-DE" sz="2400" b="1" i="1" dirty="0" smtClean="0"/>
              <a:t>:</a:t>
            </a:r>
          </a:p>
          <a:p>
            <a:r>
              <a:rPr lang="de-DE" sz="2400" b="1" i="1" dirty="0" smtClean="0"/>
              <a:t>100`000 CHF</a:t>
            </a:r>
            <a:endParaRPr lang="en-US" sz="2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3312368" cy="486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de recherche: </a:t>
            </a:r>
            <a:r>
              <a:rPr lang="fr-FR" dirty="0" err="1" smtClean="0"/>
              <a:t>Cardiology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+mj-lt"/>
              </a:rPr>
              <a:t>Étude intitulée: „L‘effet de </a:t>
            </a:r>
            <a:r>
              <a:rPr lang="fr-FR" dirty="0" err="1" smtClean="0">
                <a:latin typeface="+mj-lt"/>
              </a:rPr>
              <a:t>levosimendan</a:t>
            </a:r>
            <a:r>
              <a:rPr lang="fr-FR" dirty="0" smtClean="0">
                <a:latin typeface="+mj-lt"/>
              </a:rPr>
              <a:t> (</a:t>
            </a:r>
            <a:r>
              <a:rPr lang="fr-FR" dirty="0" err="1" smtClean="0">
                <a:latin typeface="+mj-lt"/>
              </a:rPr>
              <a:t>Simdax</a:t>
            </a:r>
            <a:r>
              <a:rPr lang="fr-FR" dirty="0" smtClean="0">
                <a:latin typeface="+mj-lt"/>
              </a:rPr>
              <a:t>©) en période péri-opérative après opération cardiaque chez l’enfant”</a:t>
            </a:r>
          </a:p>
          <a:p>
            <a:r>
              <a:rPr lang="fr-FR" dirty="0" smtClean="0">
                <a:latin typeface="+mj-lt"/>
              </a:rPr>
              <a:t>Le problème: </a:t>
            </a:r>
          </a:p>
          <a:p>
            <a:pPr lvl="1"/>
            <a:r>
              <a:rPr lang="fr-FR" dirty="0" smtClean="0">
                <a:latin typeface="+mj-lt"/>
              </a:rPr>
              <a:t>1% d’enfants naissent avec une malformation cardiaque </a:t>
            </a:r>
          </a:p>
          <a:p>
            <a:pPr lvl="1"/>
            <a:r>
              <a:rPr lang="fr-FR" dirty="0" smtClean="0">
                <a:latin typeface="+mj-lt"/>
              </a:rPr>
              <a:t>Les enfants sont plus susceptibles à une dysfonction cardiaque, non seulement par leur pathologie mais en plus par leur inférieure capacité d’adaptation </a:t>
            </a:r>
            <a:r>
              <a:rPr lang="fr-FR" dirty="0" err="1" smtClean="0">
                <a:latin typeface="+mj-lt"/>
              </a:rPr>
              <a:t>systolic</a:t>
            </a:r>
            <a:r>
              <a:rPr lang="fr-FR" dirty="0" smtClean="0">
                <a:latin typeface="+mj-lt"/>
              </a:rPr>
              <a:t> et diastolique, ce qui engendre le pronostic post-opératoire</a:t>
            </a:r>
          </a:p>
          <a:p>
            <a:endParaRPr lang="fr-FR" b="1" dirty="0" smtClean="0">
              <a:latin typeface="+mj-lt"/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Projet de recherche: Cardiology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50768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263691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/>
              <a:t>Budget de </a:t>
            </a:r>
            <a:r>
              <a:rPr lang="fr-FR" sz="2400" b="1" i="1" dirty="0" smtClean="0"/>
              <a:t>l´étude</a:t>
            </a:r>
            <a:r>
              <a:rPr lang="de-DE" sz="2400" b="1" i="1" dirty="0" smtClean="0"/>
              <a:t>:</a:t>
            </a:r>
          </a:p>
          <a:p>
            <a:r>
              <a:rPr lang="de-DE" sz="2400" b="1" i="1" dirty="0" smtClean="0"/>
              <a:t>50`000 CHF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9036496" cy="100811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Projet de recherche : Nutrition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/>
          <a:lstStyle/>
          <a:p>
            <a:r>
              <a:rPr lang="fr-CH" dirty="0" smtClean="0">
                <a:latin typeface="+mj-lt"/>
              </a:rPr>
              <a:t>Rôle en réanimation: Prévention ou de traitement des dysfonctions métaboliques sans objectif immédiat de retour à l’homéostasie </a:t>
            </a:r>
          </a:p>
          <a:p>
            <a:r>
              <a:rPr lang="fr-CH" dirty="0" smtClean="0">
                <a:latin typeface="+mj-lt"/>
              </a:rPr>
              <a:t>Difficulté majeure: Perturbations métaboliques liées à l’inflammation et aux différents traitements du soutien des organes défaillants </a:t>
            </a:r>
          </a:p>
          <a:p>
            <a:r>
              <a:rPr lang="fr-CH" dirty="0" smtClean="0">
                <a:latin typeface="+mj-lt"/>
              </a:rPr>
              <a:t>Extrapolation des données aux besoins nutritionnels d’un adultes pas possible !!!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Nutrition: Projet d`étude acide aminés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1560" y="3068960"/>
            <a:ext cx="3096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sz="2400" b="1" i="1" dirty="0" smtClean="0"/>
              <a:t>Budget de l’étude :</a:t>
            </a:r>
            <a:br>
              <a:rPr lang="fr-FR" sz="2400" b="1" i="1" dirty="0" smtClean="0"/>
            </a:br>
            <a:r>
              <a:rPr lang="fr-FR" sz="2400" b="1" i="1" dirty="0" smtClean="0"/>
              <a:t> 340’000.- CHF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3200644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Comparaison: </a:t>
            </a:r>
            <a:br>
              <a:rPr lang="fr-FR" dirty="0" smtClean="0"/>
            </a:br>
            <a:r>
              <a:rPr lang="fr-FR" dirty="0" smtClean="0"/>
              <a:t>Coût d‘un développement </a:t>
            </a:r>
            <a:br>
              <a:rPr lang="fr-FR" dirty="0" smtClean="0"/>
            </a:br>
            <a:r>
              <a:rPr lang="fr-FR" dirty="0" smtClean="0"/>
              <a:t>clinique pharmaceutique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24944"/>
            <a:ext cx="8229600" cy="3813056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Pré-clinque: 121 </a:t>
            </a:r>
            <a:r>
              <a:rPr lang="fr-FR" dirty="0" err="1" smtClean="0">
                <a:latin typeface="+mj-lt"/>
              </a:rPr>
              <a:t>Mio</a:t>
            </a:r>
            <a:r>
              <a:rPr lang="fr-FR" dirty="0" smtClean="0">
                <a:latin typeface="+mj-lt"/>
              </a:rPr>
              <a:t>. US $</a:t>
            </a:r>
          </a:p>
          <a:p>
            <a:r>
              <a:rPr lang="fr-FR" dirty="0" smtClean="0">
                <a:latin typeface="+mj-lt"/>
              </a:rPr>
              <a:t>Phase I : 15,2 </a:t>
            </a:r>
            <a:r>
              <a:rPr lang="fr-FR" dirty="0" err="1" smtClean="0">
                <a:latin typeface="+mj-lt"/>
              </a:rPr>
              <a:t>Mio</a:t>
            </a:r>
            <a:r>
              <a:rPr lang="fr-FR" dirty="0" smtClean="0">
                <a:latin typeface="+mj-lt"/>
              </a:rPr>
              <a:t>. US $</a:t>
            </a:r>
          </a:p>
          <a:p>
            <a:r>
              <a:rPr lang="fr-FR" dirty="0" smtClean="0">
                <a:latin typeface="+mj-lt"/>
              </a:rPr>
              <a:t>Phase II : 23,5 </a:t>
            </a:r>
            <a:r>
              <a:rPr lang="fr-FR" dirty="0" err="1" smtClean="0">
                <a:latin typeface="+mj-lt"/>
              </a:rPr>
              <a:t>Mio</a:t>
            </a:r>
            <a:r>
              <a:rPr lang="fr-FR" dirty="0" smtClean="0">
                <a:latin typeface="+mj-lt"/>
              </a:rPr>
              <a:t>. US $</a:t>
            </a:r>
          </a:p>
          <a:p>
            <a:r>
              <a:rPr lang="fr-FR" dirty="0" smtClean="0">
                <a:latin typeface="+mj-lt"/>
              </a:rPr>
              <a:t>Phase III : 86,3 </a:t>
            </a:r>
            <a:r>
              <a:rPr lang="fr-FR" dirty="0" err="1" smtClean="0">
                <a:latin typeface="+mj-lt"/>
              </a:rPr>
              <a:t>Mio</a:t>
            </a:r>
            <a:r>
              <a:rPr lang="fr-FR" dirty="0" smtClean="0">
                <a:latin typeface="+mj-lt"/>
              </a:rPr>
              <a:t>. US $</a:t>
            </a:r>
          </a:p>
          <a:p>
            <a:r>
              <a:rPr lang="fr-FR" dirty="0" smtClean="0">
                <a:latin typeface="+mj-lt"/>
              </a:rPr>
              <a:t>Une étude animal chronique: 5,2 </a:t>
            </a:r>
            <a:r>
              <a:rPr lang="fr-FR" dirty="0" err="1" smtClean="0">
                <a:latin typeface="+mj-lt"/>
              </a:rPr>
              <a:t>Mio</a:t>
            </a:r>
            <a:r>
              <a:rPr lang="fr-FR" dirty="0" smtClean="0">
                <a:latin typeface="+mj-lt"/>
              </a:rPr>
              <a:t>. US $</a:t>
            </a:r>
          </a:p>
          <a:p>
            <a:r>
              <a:rPr lang="fr-FR" dirty="0" smtClean="0">
                <a:latin typeface="+mj-lt"/>
              </a:rPr>
              <a:t>Coût de développement </a:t>
            </a:r>
            <a:r>
              <a:rPr lang="fr-FR" b="1" dirty="0" smtClean="0">
                <a:latin typeface="+mj-lt"/>
              </a:rPr>
              <a:t>500 </a:t>
            </a:r>
            <a:r>
              <a:rPr lang="fr-FR" b="1" dirty="0" err="1" smtClean="0">
                <a:latin typeface="+mj-lt"/>
              </a:rPr>
              <a:t>Mio</a:t>
            </a:r>
            <a:r>
              <a:rPr lang="fr-FR" b="1" dirty="0" smtClean="0">
                <a:latin typeface="+mj-lt"/>
              </a:rPr>
              <a:t> à 2 Milliards US $ </a:t>
            </a:r>
            <a:r>
              <a:rPr lang="fr-FR" dirty="0" smtClean="0">
                <a:latin typeface="+mj-lt"/>
              </a:rPr>
              <a:t>par médicament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Projets en développement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Epidémiologie </a:t>
            </a:r>
          </a:p>
          <a:p>
            <a:pPr lvl="1"/>
            <a:r>
              <a:rPr lang="fr-FR" dirty="0" smtClean="0">
                <a:latin typeface="+mj-lt"/>
              </a:rPr>
              <a:t>Combiens de décès précoces ? </a:t>
            </a:r>
          </a:p>
          <a:p>
            <a:pPr lvl="1"/>
            <a:r>
              <a:rPr lang="fr-FR" dirty="0" smtClean="0">
                <a:latin typeface="+mj-lt"/>
              </a:rPr>
              <a:t>Quelles sont les principales raisons ?</a:t>
            </a:r>
          </a:p>
          <a:p>
            <a:pPr lvl="1"/>
            <a:r>
              <a:rPr lang="fr-FR" dirty="0" smtClean="0">
                <a:latin typeface="+mj-lt"/>
              </a:rPr>
              <a:t>Combien de cas d’handicaps évitables ?</a:t>
            </a:r>
          </a:p>
          <a:p>
            <a:pPr lvl="1"/>
            <a:r>
              <a:rPr lang="fr-FR" dirty="0" smtClean="0">
                <a:latin typeface="+mj-lt"/>
              </a:rPr>
              <a:t>Développement d‘indicateurs de qualité de prise en charge</a:t>
            </a:r>
          </a:p>
          <a:p>
            <a:r>
              <a:rPr lang="fr-FR" dirty="0" smtClean="0">
                <a:latin typeface="+mj-lt"/>
              </a:rPr>
              <a:t>Maladies infectieuses </a:t>
            </a:r>
          </a:p>
          <a:p>
            <a:pPr lvl="1"/>
            <a:r>
              <a:rPr lang="fr-FR" dirty="0" smtClean="0">
                <a:latin typeface="+mj-lt"/>
              </a:rPr>
              <a:t>État des lieux des infections bactériennes graves en Suisse </a:t>
            </a:r>
          </a:p>
          <a:p>
            <a:pPr lvl="1"/>
            <a:r>
              <a:rPr lang="fr-FR" dirty="0" smtClean="0">
                <a:latin typeface="+mj-lt"/>
              </a:rPr>
              <a:t>Souches les plus dangereuses et sensibilité aux antibiotiques 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Réservez la date du:</a:t>
            </a:r>
            <a:br>
              <a:rPr lang="fr-FR" dirty="0" smtClean="0"/>
            </a:br>
            <a:r>
              <a:rPr lang="fr-FR" b="1" u="sng" dirty="0" smtClean="0"/>
              <a:t>21 mars 2013</a:t>
            </a:r>
            <a:endParaRPr lang="fr-F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2248"/>
            <a:ext cx="8229600" cy="438912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fr-FR" sz="2600" dirty="0" smtClean="0">
                <a:latin typeface="+mj-lt"/>
              </a:rPr>
              <a:t>Gala en faveur des enfants gravement malades au Théâtre de Vevey</a:t>
            </a:r>
          </a:p>
          <a:p>
            <a:pPr lvl="1"/>
            <a:r>
              <a:rPr lang="fr-FR" dirty="0" smtClean="0">
                <a:latin typeface="+mj-lt"/>
              </a:rPr>
              <a:t>Centre de danse Montreux, Denis Mattenet</a:t>
            </a:r>
          </a:p>
          <a:p>
            <a:pPr lvl="1"/>
            <a:r>
              <a:rPr lang="fr-FR" dirty="0" smtClean="0">
                <a:latin typeface="+mj-lt"/>
              </a:rPr>
              <a:t>Accompagné par un programme musical et une conférence médicale</a:t>
            </a:r>
          </a:p>
          <a:p>
            <a:r>
              <a:rPr lang="fr-FR" dirty="0" smtClean="0">
                <a:latin typeface="+mj-lt"/>
              </a:rPr>
              <a:t>Recettes</a:t>
            </a:r>
          </a:p>
          <a:p>
            <a:pPr lvl="1"/>
            <a:r>
              <a:rPr lang="fr-FR" dirty="0" smtClean="0">
                <a:latin typeface="+mj-lt"/>
              </a:rPr>
              <a:t>Vente de billets (800 places)</a:t>
            </a:r>
          </a:p>
          <a:p>
            <a:pPr lvl="1"/>
            <a:r>
              <a:rPr lang="fr-FR" dirty="0" smtClean="0">
                <a:latin typeface="+mj-lt"/>
              </a:rPr>
              <a:t>Sponsors (programme, bâches, posters)</a:t>
            </a:r>
          </a:p>
          <a:p>
            <a:pPr lvl="1"/>
            <a:r>
              <a:rPr lang="fr-FR" dirty="0" smtClean="0">
                <a:latin typeface="+mj-lt"/>
              </a:rPr>
              <a:t>Mécènes, Donateurs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999040" cy="1828800"/>
          </a:xfrm>
        </p:spPr>
        <p:txBody>
          <a:bodyPr/>
          <a:lstStyle/>
          <a:p>
            <a:r>
              <a:rPr lang="fr-FR" sz="5400" smtClean="0"/>
              <a:t>Merci de votre attention !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854696" cy="1192096"/>
          </a:xfrm>
        </p:spPr>
        <p:txBody>
          <a:bodyPr>
            <a:normAutofit/>
          </a:bodyPr>
          <a:lstStyle/>
          <a:p>
            <a:pPr algn="ctr"/>
            <a:r>
              <a:rPr lang="de-DE" sz="4000" u="sng" dirty="0" smtClean="0">
                <a:latin typeface="+mj-lt"/>
              </a:rPr>
              <a:t>www.marisasophie.ch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www.fairefaceensemble.com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88832" cy="47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La situation au CHUV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Environ 400 enfants par année</a:t>
            </a:r>
          </a:p>
          <a:p>
            <a:pPr lvl="1"/>
            <a:r>
              <a:rPr lang="fr-FR" dirty="0" smtClean="0">
                <a:latin typeface="+mj-lt"/>
              </a:rPr>
              <a:t>Multiples </a:t>
            </a:r>
            <a:r>
              <a:rPr lang="fr-FR" dirty="0">
                <a:latin typeface="+mj-lt"/>
              </a:rPr>
              <a:t>problèmes : &gt; 200 diagnostiques !</a:t>
            </a:r>
          </a:p>
          <a:p>
            <a:pPr lvl="1"/>
            <a:r>
              <a:rPr lang="fr-FR" dirty="0">
                <a:latin typeface="+mj-lt"/>
              </a:rPr>
              <a:t>Profil hétérogènes des patients: seulement une dizaine de maladies récurrentes </a:t>
            </a:r>
          </a:p>
          <a:p>
            <a:r>
              <a:rPr lang="fr-FR" dirty="0" smtClean="0">
                <a:latin typeface="+mj-lt"/>
              </a:rPr>
              <a:t>Causes les plus fréquentes: </a:t>
            </a:r>
          </a:p>
          <a:p>
            <a:pPr lvl="1"/>
            <a:r>
              <a:rPr lang="fr-FR" dirty="0" smtClean="0">
                <a:latin typeface="+mj-lt"/>
              </a:rPr>
              <a:t>Malformations cardiaques</a:t>
            </a:r>
          </a:p>
          <a:p>
            <a:pPr lvl="1"/>
            <a:r>
              <a:rPr lang="fr-FR" dirty="0" smtClean="0">
                <a:latin typeface="+mj-lt"/>
              </a:rPr>
              <a:t>Infections virales et bactériennes</a:t>
            </a:r>
          </a:p>
          <a:p>
            <a:pPr lvl="1"/>
            <a:r>
              <a:rPr lang="fr-FR" dirty="0" smtClean="0">
                <a:latin typeface="+mj-lt"/>
              </a:rPr>
              <a:t>Traumatismes (accidents)</a:t>
            </a:r>
          </a:p>
          <a:p>
            <a:pPr lvl="1"/>
            <a:r>
              <a:rPr lang="fr-FR" dirty="0" smtClean="0">
                <a:latin typeface="+mj-lt"/>
              </a:rPr>
              <a:t>Malformations des voies respiratoires</a:t>
            </a:r>
          </a:p>
          <a:p>
            <a:pPr lvl="1"/>
            <a:r>
              <a:rPr lang="fr-FR" dirty="0" smtClean="0">
                <a:latin typeface="+mj-lt"/>
              </a:rPr>
              <a:t>Chirurgies lourdes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Moyens à disposition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Surveillance continue des paramètres vitaux</a:t>
            </a:r>
          </a:p>
          <a:p>
            <a:r>
              <a:rPr lang="fr-FR" dirty="0" smtClean="0">
                <a:latin typeface="+mj-lt"/>
              </a:rPr>
              <a:t>Ventilation assistée</a:t>
            </a:r>
          </a:p>
          <a:p>
            <a:r>
              <a:rPr lang="fr-FR" dirty="0" smtClean="0">
                <a:latin typeface="+mj-lt"/>
              </a:rPr>
              <a:t>Soutien cardiaque</a:t>
            </a:r>
          </a:p>
          <a:p>
            <a:r>
              <a:rPr lang="fr-FR" dirty="0" smtClean="0">
                <a:latin typeface="+mj-lt"/>
              </a:rPr>
              <a:t>Neuroréanimation</a:t>
            </a:r>
          </a:p>
          <a:p>
            <a:r>
              <a:rPr lang="fr-FR" dirty="0" smtClean="0">
                <a:latin typeface="+mj-lt"/>
              </a:rPr>
              <a:t>Soutien rénal</a:t>
            </a:r>
          </a:p>
          <a:p>
            <a:r>
              <a:rPr lang="fr-FR" dirty="0" smtClean="0">
                <a:latin typeface="+mj-lt"/>
              </a:rPr>
              <a:t>Traitements médicamenteux</a:t>
            </a:r>
          </a:p>
          <a:p>
            <a:r>
              <a:rPr lang="fr-FR" dirty="0" smtClean="0">
                <a:latin typeface="+mj-lt"/>
              </a:rPr>
              <a:t>Nutrition </a:t>
            </a:r>
            <a:r>
              <a:rPr lang="fr-FR" dirty="0" err="1" smtClean="0">
                <a:latin typeface="+mj-lt"/>
              </a:rPr>
              <a:t>enteral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parenteral</a:t>
            </a:r>
            <a:r>
              <a:rPr lang="fr-FR" dirty="0" smtClean="0">
                <a:latin typeface="+mj-lt"/>
              </a:rPr>
              <a:t> spéciale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de-DE" dirty="0" err="1" smtClean="0"/>
              <a:t>Monitoring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688631" cy="46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sz="5600" dirty="0" smtClean="0"/>
              <a:t>Surveillances </a:t>
            </a:r>
            <a:endParaRPr lang="en-US" sz="5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16824" cy="513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sz="5600" dirty="0" smtClean="0"/>
              <a:t>Médicaments</a:t>
            </a:r>
            <a:endParaRPr lang="en-US" sz="5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13885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1340768"/>
            <a:ext cx="4427984" cy="17281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5400" dirty="0" smtClean="0"/>
              <a:t>Administration de médicaments</a:t>
            </a:r>
            <a:endParaRPr lang="en-US" sz="5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000" y="1556792"/>
            <a:ext cx="3959073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Quelles </a:t>
            </a:r>
            <a:r>
              <a:rPr lang="fr-FR" dirty="0" smtClean="0"/>
              <a:t>compétences</a:t>
            </a:r>
            <a:r>
              <a:rPr lang="de-DE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73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sz="2800" dirty="0" smtClean="0">
                <a:latin typeface="+mj-lt"/>
              </a:rPr>
              <a:t>En Suisse, selon la gravité de la situation, l’enfant </a:t>
            </a:r>
            <a:r>
              <a:rPr lang="fr-FR" dirty="0" smtClean="0">
                <a:latin typeface="+mj-lt"/>
              </a:rPr>
              <a:t>recevra</a:t>
            </a:r>
            <a:r>
              <a:rPr lang="fr-FR" sz="2800" dirty="0" smtClean="0">
                <a:latin typeface="+mj-lt"/>
              </a:rPr>
              <a:t> des soins conséquents; plusieurs intervenants seront nécessaires soit: </a:t>
            </a:r>
          </a:p>
          <a:p>
            <a:pPr lvl="1"/>
            <a:r>
              <a:rPr lang="fr-FR" sz="2600" dirty="0" smtClean="0">
                <a:latin typeface="+mj-lt"/>
              </a:rPr>
              <a:t>1 infirmière de soins </a:t>
            </a:r>
            <a:r>
              <a:rPr lang="fr-FR" sz="2600" dirty="0">
                <a:latin typeface="+mj-lt"/>
              </a:rPr>
              <a:t>intensifs 24h/24 à son chevet, voir </a:t>
            </a:r>
            <a:r>
              <a:rPr lang="fr-FR" sz="2600" dirty="0" smtClean="0">
                <a:latin typeface="+mj-lt"/>
              </a:rPr>
              <a:t>2, </a:t>
            </a:r>
            <a:endParaRPr lang="fr-FR" sz="2600" dirty="0">
              <a:latin typeface="+mj-lt"/>
            </a:endParaRPr>
          </a:p>
          <a:p>
            <a:r>
              <a:rPr lang="fr-FR" dirty="0" smtClean="0">
                <a:latin typeface="+mj-lt"/>
              </a:rPr>
              <a:t> </a:t>
            </a:r>
            <a:r>
              <a:rPr lang="fr-FR" sz="2800" dirty="0" smtClean="0">
                <a:latin typeface="+mj-lt"/>
              </a:rPr>
              <a:t>Des spécialistes: </a:t>
            </a:r>
          </a:p>
          <a:p>
            <a:pPr lvl="1"/>
            <a:r>
              <a:rPr lang="fr-FR" sz="2600" dirty="0">
                <a:latin typeface="+mj-lt"/>
              </a:rPr>
              <a:t>Réanimateurs pédiatres, </a:t>
            </a:r>
          </a:p>
          <a:p>
            <a:pPr lvl="1"/>
            <a:r>
              <a:rPr lang="fr-FR" sz="2600" dirty="0">
                <a:latin typeface="+mj-lt"/>
              </a:rPr>
              <a:t>Cardiologues pédiatres,</a:t>
            </a:r>
          </a:p>
          <a:p>
            <a:pPr lvl="1"/>
            <a:r>
              <a:rPr lang="fr-FR" sz="2600" dirty="0">
                <a:latin typeface="+mj-lt"/>
              </a:rPr>
              <a:t>Anesthésistes,</a:t>
            </a:r>
          </a:p>
          <a:p>
            <a:pPr lvl="1"/>
            <a:r>
              <a:rPr lang="fr-FR" sz="2600" dirty="0">
                <a:latin typeface="+mj-lt"/>
              </a:rPr>
              <a:t>Chirurgiens…  </a:t>
            </a:r>
          </a:p>
          <a:p>
            <a:pPr marL="393192" lvl="1" indent="0">
              <a:buNone/>
            </a:pPr>
            <a:r>
              <a:rPr lang="fr-FR" dirty="0" smtClean="0">
                <a:latin typeface="+mj-lt"/>
              </a:rPr>
              <a:t> </a:t>
            </a:r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774</Words>
  <Application>Microsoft Office PowerPoint</Application>
  <PresentationFormat>Affichage à l'écran (4:3)</PresentationFormat>
  <Paragraphs>152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Flow</vt:lpstr>
      <vt:lpstr>Fondation Marisa Sophie</vt:lpstr>
      <vt:lpstr>„Les enfants gravement malades“</vt:lpstr>
      <vt:lpstr>La situation au CHUV</vt:lpstr>
      <vt:lpstr>Moyens à disposition</vt:lpstr>
      <vt:lpstr>Monitoring</vt:lpstr>
      <vt:lpstr> Surveillances </vt:lpstr>
      <vt:lpstr> Médicaments</vt:lpstr>
      <vt:lpstr> Administration de médicaments</vt:lpstr>
      <vt:lpstr>Quelles compétences ?</vt:lpstr>
      <vt:lpstr>  Impressions du SIP</vt:lpstr>
      <vt:lpstr>Impressions du SIP</vt:lpstr>
      <vt:lpstr>2 aspects importants</vt:lpstr>
      <vt:lpstr> Un exemple flagrant </vt:lpstr>
      <vt:lpstr>Un cas concret</vt:lpstr>
      <vt:lpstr>Un cas concret</vt:lpstr>
      <vt:lpstr>Problématique</vt:lpstr>
      <vt:lpstr>Pourquoi une fondation ?</vt:lpstr>
      <vt:lpstr>Les Axes de Recherche </vt:lpstr>
      <vt:lpstr>Première étude démarrée : NAVA</vt:lpstr>
      <vt:lpstr>Equipement NAVA</vt:lpstr>
      <vt:lpstr>Projet de recherche: Cardiology</vt:lpstr>
      <vt:lpstr>Projet de recherche: Cardiology</vt:lpstr>
      <vt:lpstr>Projet de recherche : Nutrition</vt:lpstr>
      <vt:lpstr>Nutrition: Projet d`étude acide aminés</vt:lpstr>
      <vt:lpstr>Comparaison:  Coût d‘un développement  clinique pharmaceutique</vt:lpstr>
      <vt:lpstr>Projets en développement</vt:lpstr>
      <vt:lpstr>Réservez la date du: 21 mars 2013</vt:lpstr>
      <vt:lpstr>Merci de votre attention !</vt:lpstr>
      <vt:lpstr>www.fairefaceensemble.com</vt:lpstr>
    </vt:vector>
  </TitlesOfParts>
  <Company>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Fondation Marisa Sophie</dc:title>
  <dc:creator>francesca stingele</dc:creator>
  <cp:lastModifiedBy>one</cp:lastModifiedBy>
  <cp:revision>118</cp:revision>
  <dcterms:created xsi:type="dcterms:W3CDTF">2012-01-18T12:16:27Z</dcterms:created>
  <dcterms:modified xsi:type="dcterms:W3CDTF">2012-07-05T11:59:14Z</dcterms:modified>
</cp:coreProperties>
</file>