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9" r:id="rId4"/>
    <p:sldId id="261" r:id="rId5"/>
    <p:sldId id="263" r:id="rId6"/>
    <p:sldId id="264" r:id="rId7"/>
    <p:sldId id="265" r:id="rId8"/>
    <p:sldId id="262" r:id="rId9"/>
    <p:sldId id="266" r:id="rId10"/>
    <p:sldId id="269" r:id="rId11"/>
    <p:sldId id="268" r:id="rId12"/>
    <p:sldId id="257" r:id="rId13"/>
    <p:sldId id="270" r:id="rId14"/>
    <p:sldId id="258" r:id="rId15"/>
    <p:sldId id="267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91" d="100"/>
          <a:sy n="191" d="100"/>
        </p:scale>
        <p:origin x="-2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96F3-FCE5-FB40-9A13-434D453371CE}" type="datetimeFigureOut">
              <a:rPr lang="fr-FR" smtClean="0"/>
              <a:t>06.02.13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D7FE-B24B-A24B-A3BA-929EA4674F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53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96F3-FCE5-FB40-9A13-434D453371CE}" type="datetimeFigureOut">
              <a:rPr lang="fr-FR" smtClean="0"/>
              <a:t>06.02.13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D7FE-B24B-A24B-A3BA-929EA4674F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12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96F3-FCE5-FB40-9A13-434D453371CE}" type="datetimeFigureOut">
              <a:rPr lang="fr-FR" smtClean="0"/>
              <a:t>06.02.13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D7FE-B24B-A24B-A3BA-929EA4674F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92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96F3-FCE5-FB40-9A13-434D453371CE}" type="datetimeFigureOut">
              <a:rPr lang="fr-FR" smtClean="0"/>
              <a:t>06.02.13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D7FE-B24B-A24B-A3BA-929EA4674F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59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96F3-FCE5-FB40-9A13-434D453371CE}" type="datetimeFigureOut">
              <a:rPr lang="fr-FR" smtClean="0"/>
              <a:t>06.02.13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D7FE-B24B-A24B-A3BA-929EA4674F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18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96F3-FCE5-FB40-9A13-434D453371CE}" type="datetimeFigureOut">
              <a:rPr lang="fr-FR" smtClean="0"/>
              <a:t>06.02.13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D7FE-B24B-A24B-A3BA-929EA4674F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18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96F3-FCE5-FB40-9A13-434D453371CE}" type="datetimeFigureOut">
              <a:rPr lang="fr-FR" smtClean="0"/>
              <a:t>06.02.13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D7FE-B24B-A24B-A3BA-929EA4674F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31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96F3-FCE5-FB40-9A13-434D453371CE}" type="datetimeFigureOut">
              <a:rPr lang="fr-FR" smtClean="0"/>
              <a:t>06.02.13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D7FE-B24B-A24B-A3BA-929EA4674F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57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96F3-FCE5-FB40-9A13-434D453371CE}" type="datetimeFigureOut">
              <a:rPr lang="fr-FR" smtClean="0"/>
              <a:t>06.02.13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D7FE-B24B-A24B-A3BA-929EA4674F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67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96F3-FCE5-FB40-9A13-434D453371CE}" type="datetimeFigureOut">
              <a:rPr lang="fr-FR" smtClean="0"/>
              <a:t>06.02.13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D7FE-B24B-A24B-A3BA-929EA4674F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77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96F3-FCE5-FB40-9A13-434D453371CE}" type="datetimeFigureOut">
              <a:rPr lang="fr-FR" smtClean="0"/>
              <a:t>06.02.13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D7FE-B24B-A24B-A3BA-929EA4674F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82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F96F3-FCE5-FB40-9A13-434D453371CE}" type="datetimeFigureOut">
              <a:rPr lang="fr-FR" smtClean="0"/>
              <a:t>06.02.13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3D7FE-B24B-A24B-A3BA-929EA4674F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08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Conférence de classification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Olivier Mark, le 7 avril 2013 à l’Hôtel Astra à Vevey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334" y="500848"/>
            <a:ext cx="1239917" cy="12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667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smtClean="0"/>
              <a:t>Ex. 3: Présidence JardinSuisse</a:t>
            </a:r>
            <a:endParaRPr lang="fr-FR" b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13800" y="1536006"/>
            <a:ext cx="8196355" cy="49936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168"/>
              </a:spcBef>
            </a:pPr>
            <a:r>
              <a:rPr lang="fr-FR" b="1" dirty="0" smtClean="0"/>
              <a:t>4 métiers </a:t>
            </a:r>
          </a:p>
          <a:p>
            <a:pPr lvl="1">
              <a:spcBef>
                <a:spcPts val="0"/>
              </a:spcBef>
            </a:pPr>
            <a:r>
              <a:rPr lang="fr-FR" dirty="0" smtClean="0"/>
              <a:t>Paysagistes (env. 80%)</a:t>
            </a:r>
          </a:p>
          <a:p>
            <a:pPr lvl="1">
              <a:spcBef>
                <a:spcPts val="0"/>
              </a:spcBef>
            </a:pPr>
            <a:r>
              <a:rPr lang="fr-FR" i="1" dirty="0" smtClean="0"/>
              <a:t>Garden </a:t>
            </a:r>
            <a:r>
              <a:rPr lang="fr-FR" i="1" dirty="0" err="1" smtClean="0"/>
              <a:t>centers</a:t>
            </a:r>
            <a:r>
              <a:rPr lang="fr-FR" i="1" dirty="0" smtClean="0"/>
              <a:t> </a:t>
            </a:r>
            <a:r>
              <a:rPr lang="fr-FR" dirty="0" smtClean="0"/>
              <a:t>et vente au détail</a:t>
            </a:r>
          </a:p>
          <a:p>
            <a:pPr lvl="1">
              <a:spcBef>
                <a:spcPts val="0"/>
              </a:spcBef>
            </a:pPr>
            <a:r>
              <a:rPr lang="fr-FR" dirty="0" err="1" smtClean="0"/>
              <a:t>Pépinièristes</a:t>
            </a:r>
            <a:endParaRPr lang="fr-FR" dirty="0" smtClean="0"/>
          </a:p>
          <a:p>
            <a:pPr lvl="1">
              <a:spcBef>
                <a:spcPts val="0"/>
              </a:spcBef>
            </a:pPr>
            <a:r>
              <a:rPr lang="fr-FR" dirty="0" smtClean="0"/>
              <a:t>Producteurs plantes et fleurs</a:t>
            </a:r>
          </a:p>
          <a:p>
            <a:pPr>
              <a:spcBef>
                <a:spcPts val="0"/>
              </a:spcBef>
            </a:pPr>
            <a:r>
              <a:rPr lang="fr-FR" dirty="0" smtClean="0"/>
              <a:t>Fruit d’une fusion il y a 6 ans (4 associations)</a:t>
            </a:r>
          </a:p>
          <a:p>
            <a:pPr>
              <a:spcBef>
                <a:spcPts val="0"/>
              </a:spcBef>
            </a:pPr>
            <a:r>
              <a:rPr lang="fr-FR" b="1" dirty="0" smtClean="0"/>
              <a:t>1’650 entreprises </a:t>
            </a:r>
            <a:r>
              <a:rPr lang="fr-FR" dirty="0" smtClean="0"/>
              <a:t>(taux affiliation inf. 50%)</a:t>
            </a:r>
          </a:p>
          <a:p>
            <a:pPr>
              <a:spcBef>
                <a:spcPts val="0"/>
              </a:spcBef>
            </a:pPr>
            <a:r>
              <a:rPr lang="fr-FR" dirty="0" smtClean="0"/>
              <a:t>Petites structures (</a:t>
            </a:r>
            <a:r>
              <a:rPr lang="fr-FR" b="1" dirty="0" smtClean="0"/>
              <a:t>en moyenne 7 pers.</a:t>
            </a:r>
            <a:r>
              <a:rPr lang="fr-FR" dirty="0" smtClean="0"/>
              <a:t>)</a:t>
            </a:r>
          </a:p>
          <a:p>
            <a:pPr>
              <a:spcBef>
                <a:spcPts val="0"/>
              </a:spcBef>
            </a:pPr>
            <a:r>
              <a:rPr lang="fr-FR" b="1" dirty="0" smtClean="0"/>
              <a:t>4000 apprentis </a:t>
            </a:r>
            <a:r>
              <a:rPr lang="fr-FR" dirty="0" smtClean="0"/>
              <a:t>en cours de formation</a:t>
            </a:r>
          </a:p>
          <a:p>
            <a:pPr>
              <a:spcBef>
                <a:spcPts val="0"/>
              </a:spcBef>
            </a:pPr>
            <a:r>
              <a:rPr lang="fr-FR" b="1" dirty="0" smtClean="0"/>
              <a:t>3,5 Milliards de CA </a:t>
            </a:r>
            <a:r>
              <a:rPr lang="fr-FR" dirty="0" smtClean="0"/>
              <a:t>(VA un peu plus de 50%)</a:t>
            </a:r>
          </a:p>
          <a:p>
            <a:pPr>
              <a:spcBef>
                <a:spcPts val="0"/>
              </a:spcBef>
            </a:pPr>
            <a:r>
              <a:rPr lang="fr-FR" dirty="0" smtClean="0"/>
              <a:t>Plus de </a:t>
            </a:r>
            <a:r>
              <a:rPr lang="fr-FR" b="1" dirty="0" smtClean="0"/>
              <a:t>23’000 personnes employées</a:t>
            </a:r>
            <a:endParaRPr lang="fr-FR" dirty="0" smtClean="0"/>
          </a:p>
          <a:p>
            <a:pPr lvl="1">
              <a:spcBef>
                <a:spcPts val="0"/>
              </a:spcBef>
            </a:pPr>
            <a:endParaRPr lang="fr-FR" dirty="0" smtClean="0"/>
          </a:p>
        </p:txBody>
      </p:sp>
      <p:pic>
        <p:nvPicPr>
          <p:cNvPr id="7" name="Image 6" descr="logo_vec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97" y="217175"/>
            <a:ext cx="1669738" cy="113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4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9809" cy="1143000"/>
          </a:xfrm>
        </p:spPr>
        <p:txBody>
          <a:bodyPr/>
          <a:lstStyle/>
          <a:p>
            <a:pPr algn="l"/>
            <a:r>
              <a:rPr lang="fr-FR" b="1" dirty="0" smtClean="0"/>
              <a:t>Outils de management</a:t>
            </a:r>
            <a:endParaRPr lang="fr-FR" b="1" dirty="0"/>
          </a:p>
        </p:txBody>
      </p:sp>
      <p:pic>
        <p:nvPicPr>
          <p:cNvPr id="7" name="Image 6" descr="logo_vec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63" y="217175"/>
            <a:ext cx="1669738" cy="1135233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pPr>
              <a:spcBef>
                <a:spcPts val="3168"/>
              </a:spcBef>
            </a:pPr>
            <a:r>
              <a:rPr lang="fr-FR" b="1" dirty="0" smtClean="0"/>
              <a:t>Systèmes de management </a:t>
            </a:r>
            <a:r>
              <a:rPr lang="fr-FR" dirty="0" smtClean="0"/>
              <a:t>environnementaux </a:t>
            </a:r>
            <a:r>
              <a:rPr lang="fr-FR" dirty="0" smtClean="0"/>
              <a:t>ou « qualité » pour maîtriser les </a:t>
            </a:r>
            <a:r>
              <a:rPr lang="fr-FR" dirty="0" smtClean="0"/>
              <a:t>opérations (ISO,...)</a:t>
            </a:r>
            <a:endParaRPr lang="fr-FR" dirty="0" smtClean="0"/>
          </a:p>
          <a:p>
            <a:pPr>
              <a:spcBef>
                <a:spcPts val="3168"/>
              </a:spcBef>
            </a:pPr>
            <a:r>
              <a:rPr lang="fr-FR" b="1" dirty="0" smtClean="0"/>
              <a:t>Outils pour gérer l’innovation</a:t>
            </a:r>
            <a:r>
              <a:rPr lang="fr-FR" dirty="0" smtClean="0"/>
              <a:t>, son développement et sa mise en œuvre</a:t>
            </a:r>
          </a:p>
          <a:p>
            <a:pPr>
              <a:spcBef>
                <a:spcPts val="3168"/>
              </a:spcBef>
            </a:pPr>
            <a:r>
              <a:rPr lang="fr-FR" dirty="0" smtClean="0"/>
              <a:t>Outils pour augmenter </a:t>
            </a:r>
            <a:r>
              <a:rPr lang="fr-FR" b="1" dirty="0" smtClean="0"/>
              <a:t>les performances </a:t>
            </a:r>
          </a:p>
          <a:p>
            <a:pPr>
              <a:spcBef>
                <a:spcPts val="3168"/>
              </a:spcBef>
            </a:pPr>
            <a:r>
              <a:rPr lang="fr-FR" dirty="0" smtClean="0"/>
              <a:t>Outils pour gérer </a:t>
            </a:r>
            <a:r>
              <a:rPr lang="fr-FR" b="1" dirty="0" smtClean="0"/>
              <a:t>les grands changements </a:t>
            </a:r>
            <a:r>
              <a:rPr lang="fr-FR" dirty="0" smtClean="0"/>
              <a:t>et les projets </a:t>
            </a:r>
            <a:r>
              <a:rPr lang="fr-FR" dirty="0" err="1" smtClean="0"/>
              <a:t>multi-partenaires</a:t>
            </a:r>
            <a:endParaRPr lang="fr-FR" dirty="0" smtClean="0"/>
          </a:p>
          <a:p>
            <a:pPr>
              <a:spcBef>
                <a:spcPts val="3168"/>
              </a:spcBef>
            </a:pPr>
            <a:endParaRPr lang="fr-FR" dirty="0" smtClean="0"/>
          </a:p>
          <a:p>
            <a:pPr>
              <a:spcBef>
                <a:spcPts val="3168"/>
              </a:spcBef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279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b="1" dirty="0" smtClean="0"/>
              <a:t>… et bien sûr, les loisirs !</a:t>
            </a:r>
            <a:endParaRPr lang="fr-FR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rcRect l="-14295" r="-142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216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b="1" dirty="0" smtClean="0"/>
              <a:t>Les sorties, les bons moments !</a:t>
            </a:r>
            <a:endParaRPr lang="fr-FR" b="1" dirty="0"/>
          </a:p>
        </p:txBody>
      </p:sp>
      <p:pic>
        <p:nvPicPr>
          <p:cNvPr id="4" name="Image 3" descr="Numériser 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61" y="1725343"/>
            <a:ext cx="6321097" cy="423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b="1" dirty="0" smtClean="0"/>
              <a:t>… et ma dernière acquisition !</a:t>
            </a:r>
            <a:endParaRPr lang="fr-FR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241" y="1798241"/>
            <a:ext cx="6706909" cy="446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6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MERCI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48008"/>
            <a:ext cx="8229600" cy="407815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J’aime venir </a:t>
            </a:r>
            <a:r>
              <a:rPr lang="fr-FR" dirty="0" smtClean="0"/>
              <a:t>vous retrouver le jeudi pour échanger, </a:t>
            </a:r>
            <a:r>
              <a:rPr lang="fr-FR" dirty="0"/>
              <a:t>discuter, chercher </a:t>
            </a:r>
            <a:r>
              <a:rPr lang="fr-FR" dirty="0" smtClean="0"/>
              <a:t>à comprendre</a:t>
            </a:r>
            <a:r>
              <a:rPr lang="fr-FR" dirty="0" smtClean="0"/>
              <a:t>, </a:t>
            </a:r>
            <a:r>
              <a:rPr lang="fr-FR" dirty="0" smtClean="0"/>
              <a:t>plaisanter </a:t>
            </a:r>
            <a:r>
              <a:rPr lang="fr-FR" dirty="0" smtClean="0"/>
              <a:t>et rire en votre compagnie !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228" y="4284343"/>
            <a:ext cx="1239917" cy="12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5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En bref…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35486"/>
            <a:ext cx="8229600" cy="4390677"/>
          </a:xfrm>
        </p:spPr>
        <p:txBody>
          <a:bodyPr>
            <a:normAutofit/>
          </a:bodyPr>
          <a:lstStyle/>
          <a:p>
            <a:pPr>
              <a:spcBef>
                <a:spcPts val="1968"/>
              </a:spcBef>
            </a:pPr>
            <a:r>
              <a:rPr lang="fr-FR" b="1" dirty="0" smtClean="0"/>
              <a:t>Né à Montreux </a:t>
            </a:r>
            <a:r>
              <a:rPr lang="fr-FR" dirty="0" smtClean="0"/>
              <a:t>le 27 octobre 1964</a:t>
            </a:r>
          </a:p>
          <a:p>
            <a:pPr>
              <a:spcBef>
                <a:spcPts val="1968"/>
              </a:spcBef>
            </a:pPr>
            <a:r>
              <a:rPr lang="fr-FR" b="1" dirty="0" smtClean="0"/>
              <a:t>2 enfants</a:t>
            </a:r>
            <a:r>
              <a:rPr lang="fr-FR" dirty="0" smtClean="0"/>
              <a:t>, </a:t>
            </a:r>
            <a:r>
              <a:rPr lang="fr-FR" dirty="0" smtClean="0"/>
              <a:t>Céline (16) et Lionel (13)</a:t>
            </a:r>
            <a:endParaRPr lang="fr-FR" dirty="0" smtClean="0"/>
          </a:p>
          <a:p>
            <a:pPr>
              <a:spcBef>
                <a:spcPts val="1968"/>
              </a:spcBef>
            </a:pPr>
            <a:r>
              <a:rPr lang="fr-FR" b="1" dirty="0" smtClean="0"/>
              <a:t>Economiste d’entreprise </a:t>
            </a:r>
            <a:r>
              <a:rPr lang="fr-FR" dirty="0" smtClean="0"/>
              <a:t>indépendant</a:t>
            </a:r>
          </a:p>
          <a:p>
            <a:pPr>
              <a:spcBef>
                <a:spcPts val="1968"/>
              </a:spcBef>
            </a:pPr>
            <a:r>
              <a:rPr lang="fr-FR" dirty="0" smtClean="0"/>
              <a:t>Habite </a:t>
            </a:r>
            <a:r>
              <a:rPr lang="fr-FR" b="1" dirty="0" smtClean="0"/>
              <a:t>à Clarens </a:t>
            </a:r>
            <a:r>
              <a:rPr lang="fr-FR" dirty="0" smtClean="0"/>
              <a:t>avec ma compagne</a:t>
            </a:r>
            <a:br>
              <a:rPr lang="fr-FR" dirty="0" smtClean="0"/>
            </a:br>
            <a:r>
              <a:rPr lang="fr-FR" dirty="0" smtClean="0"/>
              <a:t>Jacqueline </a:t>
            </a:r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6817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Formation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168"/>
              </a:spcBef>
            </a:pPr>
            <a:r>
              <a:rPr lang="fr-FR" dirty="0" smtClean="0"/>
              <a:t>Scolarité </a:t>
            </a:r>
            <a:r>
              <a:rPr lang="fr-FR" b="1" dirty="0" smtClean="0"/>
              <a:t>à </a:t>
            </a:r>
            <a:r>
              <a:rPr lang="fr-FR" b="1" dirty="0" smtClean="0"/>
              <a:t>Montreux</a:t>
            </a:r>
          </a:p>
          <a:p>
            <a:pPr>
              <a:spcBef>
                <a:spcPts val="3168"/>
              </a:spcBef>
            </a:pPr>
            <a:r>
              <a:rPr lang="fr-FR" dirty="0" smtClean="0"/>
              <a:t>Apprentissage </a:t>
            </a:r>
            <a:r>
              <a:rPr lang="fr-FR" b="1" dirty="0" smtClean="0"/>
              <a:t>d’horticulteur « A »</a:t>
            </a:r>
          </a:p>
          <a:p>
            <a:pPr>
              <a:spcBef>
                <a:spcPts val="3168"/>
              </a:spcBef>
            </a:pPr>
            <a:r>
              <a:rPr lang="fr-FR" dirty="0" smtClean="0"/>
              <a:t>Diplôme fédéral </a:t>
            </a:r>
            <a:r>
              <a:rPr lang="fr-FR" b="1" dirty="0" smtClean="0"/>
              <a:t>d’économiste d’entreprise</a:t>
            </a:r>
          </a:p>
          <a:p>
            <a:pPr>
              <a:spcBef>
                <a:spcPts val="3168"/>
              </a:spcBef>
            </a:pPr>
            <a:r>
              <a:rPr lang="fr-FR" b="1" dirty="0" smtClean="0"/>
              <a:t>Master HES en </a:t>
            </a:r>
            <a:r>
              <a:rPr lang="fr-FR" b="1" dirty="0" err="1" smtClean="0"/>
              <a:t>Quality</a:t>
            </a:r>
            <a:r>
              <a:rPr lang="fr-FR" b="1" dirty="0" smtClean="0"/>
              <a:t> &amp; </a:t>
            </a:r>
            <a:r>
              <a:rPr lang="fr-FR" b="1" dirty="0" err="1"/>
              <a:t>S</a:t>
            </a:r>
            <a:r>
              <a:rPr lang="fr-FR" b="1" dirty="0" err="1" smtClean="0"/>
              <a:t>tragegy</a:t>
            </a:r>
            <a:r>
              <a:rPr lang="fr-FR" b="1" dirty="0" smtClean="0"/>
              <a:t> management</a:t>
            </a:r>
            <a:r>
              <a:rPr lang="fr-FR" b="1" i="1" dirty="0" smtClean="0"/>
              <a:t> </a:t>
            </a:r>
            <a:r>
              <a:rPr lang="fr-FR" i="1" dirty="0" smtClean="0"/>
              <a:t>(titulaire des 4 CAS, mémoire personnel en cours, été 2013)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15444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Commençons par les fleurs !</a:t>
            </a:r>
            <a:endParaRPr lang="fr-FR" dirty="0"/>
          </a:p>
        </p:txBody>
      </p:sp>
      <p:pic>
        <p:nvPicPr>
          <p:cNvPr id="4" name="Espace réservé du contenu 3" descr="MARK_Q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694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L’horticulture suisse de production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B</a:t>
            </a:r>
            <a:r>
              <a:rPr lang="fr-FR" b="1" dirty="0" smtClean="0"/>
              <a:t>ranche agricole </a:t>
            </a:r>
            <a:r>
              <a:rPr lang="fr-FR" dirty="0" smtClean="0"/>
              <a:t>à part entière</a:t>
            </a:r>
          </a:p>
          <a:p>
            <a:r>
              <a:rPr lang="fr-FR" b="1" dirty="0" smtClean="0"/>
              <a:t>Spécialisation</a:t>
            </a:r>
            <a:r>
              <a:rPr lang="fr-FR" dirty="0" smtClean="0"/>
              <a:t> des entreprises </a:t>
            </a:r>
            <a:r>
              <a:rPr lang="fr-FR" dirty="0" smtClean="0"/>
              <a:t>dès les </a:t>
            </a:r>
            <a:r>
              <a:rPr lang="fr-FR" dirty="0" smtClean="0"/>
              <a:t>années 60</a:t>
            </a:r>
          </a:p>
          <a:p>
            <a:r>
              <a:rPr lang="fr-FR" dirty="0"/>
              <a:t>J</a:t>
            </a:r>
            <a:r>
              <a:rPr lang="fr-FR" dirty="0" smtClean="0"/>
              <a:t>amais bénéficié de subventions</a:t>
            </a:r>
          </a:p>
          <a:p>
            <a:r>
              <a:rPr lang="fr-FR" b="1" dirty="0" smtClean="0"/>
              <a:t>Investissements massifs </a:t>
            </a:r>
            <a:r>
              <a:rPr lang="fr-FR" dirty="0" smtClean="0"/>
              <a:t>durant les 20 ans qui ont suivi (1965-1985)</a:t>
            </a:r>
          </a:p>
          <a:p>
            <a:r>
              <a:rPr lang="fr-FR" b="1" dirty="0" smtClean="0"/>
              <a:t>Importations réglementées</a:t>
            </a:r>
            <a:r>
              <a:rPr lang="fr-FR" dirty="0" smtClean="0"/>
              <a:t>, jusqu’à récemment</a:t>
            </a:r>
          </a:p>
          <a:p>
            <a:r>
              <a:rPr lang="fr-FR" b="1" dirty="0" smtClean="0"/>
              <a:t>Jusqu’à 90% d’entreprises disparues </a:t>
            </a:r>
            <a:r>
              <a:rPr lang="fr-FR" dirty="0" smtClean="0"/>
              <a:t>sans </a:t>
            </a:r>
            <a:r>
              <a:rPr lang="fr-FR" dirty="0" smtClean="0"/>
              <a:t>aide ni protection sur le marché </a:t>
            </a:r>
            <a:r>
              <a:rPr lang="fr-FR" dirty="0" smtClean="0"/>
              <a:t>devenu global </a:t>
            </a:r>
            <a:r>
              <a:rPr lang="fr-FR" dirty="0" smtClean="0"/>
              <a:t>(Afrique, Amérique du Sud, …)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345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Comment valoriser mon expérience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9149"/>
            <a:ext cx="8229600" cy="466786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Plus de 20 </a:t>
            </a:r>
            <a:r>
              <a:rPr lang="fr-FR" dirty="0" smtClean="0"/>
              <a:t>ans dans le monde des </a:t>
            </a:r>
            <a:r>
              <a:rPr lang="fr-FR" b="1" dirty="0" smtClean="0"/>
              <a:t>PME</a:t>
            </a:r>
          </a:p>
          <a:p>
            <a:r>
              <a:rPr lang="fr-FR" dirty="0" smtClean="0"/>
              <a:t>Payer </a:t>
            </a:r>
            <a:r>
              <a:rPr lang="fr-FR" b="1" dirty="0" smtClean="0"/>
              <a:t>des dizaines de salaires chaque mois</a:t>
            </a:r>
            <a:r>
              <a:rPr lang="fr-FR" dirty="0" smtClean="0"/>
              <a:t>, quelles que soient les circonstances</a:t>
            </a:r>
          </a:p>
          <a:p>
            <a:r>
              <a:rPr lang="fr-FR" b="1" dirty="0" smtClean="0"/>
              <a:t>Assumer les risques</a:t>
            </a:r>
            <a:r>
              <a:rPr lang="fr-FR" dirty="0" smtClean="0"/>
              <a:t>, les siens et parfois ceux des </a:t>
            </a:r>
            <a:r>
              <a:rPr lang="fr-FR" dirty="0" smtClean="0"/>
              <a:t>autres</a:t>
            </a:r>
          </a:p>
          <a:p>
            <a:r>
              <a:rPr lang="fr-FR" b="1" dirty="0" smtClean="0"/>
              <a:t>Faire face </a:t>
            </a:r>
            <a:r>
              <a:rPr lang="fr-FR" dirty="0" smtClean="0"/>
              <a:t>aux changements structurels et conjoncturels</a:t>
            </a:r>
            <a:endParaRPr lang="fr-FR" dirty="0" smtClean="0"/>
          </a:p>
          <a:p>
            <a:r>
              <a:rPr lang="fr-FR" dirty="0" smtClean="0"/>
              <a:t>Parfois un peu </a:t>
            </a:r>
            <a:r>
              <a:rPr lang="fr-FR" b="1" dirty="0" smtClean="0"/>
              <a:t>seul</a:t>
            </a:r>
            <a:br>
              <a:rPr lang="fr-FR" b="1" dirty="0" smtClean="0"/>
            </a:br>
            <a:endParaRPr lang="fr-FR" b="1" dirty="0" smtClean="0"/>
          </a:p>
          <a:p>
            <a:pPr marL="0" indent="0">
              <a:buNone/>
            </a:pPr>
            <a:r>
              <a:rPr lang="fr-FR" b="1" dirty="0" smtClean="0">
                <a:sym typeface="Wingdings"/>
              </a:rPr>
              <a:t> </a:t>
            </a:r>
            <a:r>
              <a:rPr lang="fr-FR" b="1" dirty="0" smtClean="0"/>
              <a:t>Décision de poursuivre ma formation en management jusqu’au plus haut niveau !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164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Nouvelle a</a:t>
            </a:r>
            <a:r>
              <a:rPr lang="fr-FR" b="1" dirty="0" smtClean="0"/>
              <a:t>ctivité </a:t>
            </a:r>
            <a:r>
              <a:rPr lang="fr-FR" b="1" dirty="0" smtClean="0"/>
              <a:t>indépendante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5013629"/>
            <a:ext cx="8392583" cy="1436266"/>
          </a:xfrm>
        </p:spPr>
        <p:txBody>
          <a:bodyPr>
            <a:normAutofit/>
          </a:bodyPr>
          <a:lstStyle/>
          <a:p>
            <a:r>
              <a:rPr lang="fr-FR" b="1" dirty="0" smtClean="0"/>
              <a:t>Piloter des projets </a:t>
            </a:r>
            <a:r>
              <a:rPr lang="fr-FR" dirty="0" smtClean="0"/>
              <a:t>avec plusieurs partenaires</a:t>
            </a:r>
          </a:p>
          <a:p>
            <a:r>
              <a:rPr lang="fr-FR" dirty="0" smtClean="0"/>
              <a:t>Mettre en place </a:t>
            </a:r>
            <a:r>
              <a:rPr lang="fr-FR" dirty="0" smtClean="0"/>
              <a:t>des </a:t>
            </a:r>
            <a:r>
              <a:rPr lang="fr-FR" b="1" dirty="0" smtClean="0"/>
              <a:t>systèmes de management</a:t>
            </a:r>
            <a:endParaRPr lang="fr-FR" b="1" dirty="0"/>
          </a:p>
        </p:txBody>
      </p:sp>
      <p:pic>
        <p:nvPicPr>
          <p:cNvPr id="4" name="Image 3" descr="logo_vec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76" y="2095318"/>
            <a:ext cx="3441480" cy="2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2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646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smtClean="0"/>
              <a:t>Ex. 1: Pilote </a:t>
            </a:r>
            <a:r>
              <a:rPr lang="fr-FR" b="1" dirty="0" smtClean="0"/>
              <a:t>du PDR genevois</a:t>
            </a:r>
            <a:endParaRPr lang="fr-FR" b="1" dirty="0"/>
          </a:p>
        </p:txBody>
      </p:sp>
      <p:pic>
        <p:nvPicPr>
          <p:cNvPr id="6" name="Espace réservé du contenu 5" descr="PDR et CE GE site O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37" b="-4637"/>
          <a:stretch>
            <a:fillRect/>
          </a:stretch>
        </p:blipFill>
        <p:spPr/>
      </p:pic>
      <p:pic>
        <p:nvPicPr>
          <p:cNvPr id="12" name="Image 11" descr="logo_vec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00" y="217175"/>
            <a:ext cx="1669738" cy="113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3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667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smtClean="0"/>
              <a:t>Ex. 2: Promotion </a:t>
            </a:r>
            <a:r>
              <a:rPr lang="fr-FR" b="1" dirty="0" smtClean="0"/>
              <a:t>apprentissage</a:t>
            </a:r>
            <a:endParaRPr lang="fr-FR" b="1" dirty="0"/>
          </a:p>
        </p:txBody>
      </p:sp>
      <p:pic>
        <p:nvPicPr>
          <p:cNvPr id="4" name="Espace réservé du contenu 3" descr="inconnu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49" r="-4222"/>
          <a:stretch/>
        </p:blipFill>
        <p:spPr>
          <a:xfrm>
            <a:off x="5319179" y="1793437"/>
            <a:ext cx="3523956" cy="4525963"/>
          </a:xfr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513800" y="1678098"/>
            <a:ext cx="486521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168"/>
              </a:spcBef>
            </a:pPr>
            <a:r>
              <a:rPr lang="fr-FR" dirty="0" smtClean="0"/>
              <a:t>Projet 2 ans (2010-2012)</a:t>
            </a:r>
          </a:p>
          <a:p>
            <a:pPr>
              <a:spcBef>
                <a:spcPts val="3168"/>
              </a:spcBef>
            </a:pPr>
            <a:r>
              <a:rPr lang="fr-FR" dirty="0" smtClean="0"/>
              <a:t>Piloté Centre Patronal, CVCI, FVE. </a:t>
            </a:r>
          </a:p>
          <a:p>
            <a:pPr>
              <a:spcBef>
                <a:spcPts val="3168"/>
              </a:spcBef>
            </a:pPr>
            <a:r>
              <a:rPr lang="fr-FR" dirty="0" smtClean="0"/>
              <a:t>Financé CH + DGEP VD</a:t>
            </a:r>
          </a:p>
          <a:p>
            <a:pPr>
              <a:spcBef>
                <a:spcPts val="3168"/>
              </a:spcBef>
            </a:pPr>
            <a:r>
              <a:rPr lang="fr-FR" dirty="0" smtClean="0"/>
              <a:t>25 prospecteurs</a:t>
            </a:r>
            <a:endParaRPr lang="fr-FR" i="1" dirty="0" smtClean="0"/>
          </a:p>
          <a:p>
            <a:pPr>
              <a:spcBef>
                <a:spcPts val="3168"/>
              </a:spcBef>
            </a:pPr>
            <a:r>
              <a:rPr lang="fr-FR" b="1" dirty="0" smtClean="0"/>
              <a:t>1240 places crées en deux ans !</a:t>
            </a:r>
          </a:p>
        </p:txBody>
      </p:sp>
      <p:pic>
        <p:nvPicPr>
          <p:cNvPr id="7" name="Image 6" descr="logo_vec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97" y="217175"/>
            <a:ext cx="1669738" cy="113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2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363</Words>
  <Application>Microsoft Macintosh PowerPoint</Application>
  <PresentationFormat>Présentation à l'écran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Conférence de classification </vt:lpstr>
      <vt:lpstr>En bref…</vt:lpstr>
      <vt:lpstr>Formation</vt:lpstr>
      <vt:lpstr>Commençons par les fleurs !</vt:lpstr>
      <vt:lpstr>L’horticulture suisse de production</vt:lpstr>
      <vt:lpstr>Comment valoriser mon expérience ?</vt:lpstr>
      <vt:lpstr>Nouvelle activité indépendante</vt:lpstr>
      <vt:lpstr>Ex. 1: Pilote du PDR genevois</vt:lpstr>
      <vt:lpstr>Ex. 2: Promotion apprentissage</vt:lpstr>
      <vt:lpstr>Ex. 3: Présidence JardinSuisse</vt:lpstr>
      <vt:lpstr>Outils de management</vt:lpstr>
      <vt:lpstr>… et bien sûr, les loisirs !</vt:lpstr>
      <vt:lpstr>Les sorties, les bons moments !</vt:lpstr>
      <vt:lpstr>… et ma dernière acquisition !</vt:lpstr>
      <vt:lpstr>MERCI</vt:lpstr>
    </vt:vector>
  </TitlesOfParts>
  <Company>OM com. et managament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Conférence de classification </dc:title>
  <dc:creator>Olivier Mark</dc:creator>
  <cp:lastModifiedBy>Olivier Mark</cp:lastModifiedBy>
  <cp:revision>14</cp:revision>
  <dcterms:created xsi:type="dcterms:W3CDTF">2013-02-03T08:37:31Z</dcterms:created>
  <dcterms:modified xsi:type="dcterms:W3CDTF">2013-02-06T21:45:22Z</dcterms:modified>
</cp:coreProperties>
</file>