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00" r:id="rId13"/>
    <p:sldId id="302" r:id="rId14"/>
    <p:sldId id="306" r:id="rId15"/>
    <p:sldId id="274" r:id="rId16"/>
    <p:sldId id="310" r:id="rId17"/>
    <p:sldId id="275" r:id="rId18"/>
  </p:sldIdLst>
  <p:sldSz cx="9144000" cy="6858000" type="screen4x3"/>
  <p:notesSz cx="6805613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68" y="-78"/>
      </p:cViewPr>
      <p:guideLst>
        <p:guide orient="horz" pos="3131"/>
        <p:guide pos="214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926A4C-F5DA-4DFE-BE85-32CDE53FB887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699C12-A4CF-4B22-81B2-60605D9BCBAA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33ACF7-3385-49A0-A177-862CF6E29FB8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C1C651D7-949F-4C99-BD17-51D7CB04CB10}" type="slidenum">
              <a:rPr lang="fr-FR">
                <a:latin typeface="Times New Roman" pitchFamily="18" charset="0"/>
              </a:rPr>
              <a:pPr algn="r"/>
              <a:t>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20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862A-EC48-4C10-A819-0493C81331D3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8A32-DB15-4E3E-BD52-412567655FD8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E554-248D-4E5E-A076-9B863E964A9A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A3A7-BBE0-456F-B129-C45E6AE0548B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BA12-ADD3-4701-8125-611DD87A3385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E3D3-5E38-4A48-9176-4D9256945571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CB40-9ED4-4F0E-8692-FC2ADCF2DED4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2853-51AA-4D52-A24B-94AEA4BB6F45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046A-9AA3-4856-A36B-2ED4766F684B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785B-21E4-4077-AC9F-C1035753F6F6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08F-1B4F-4F75-B4A5-F801262804EB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6191-E28C-4429-A5E4-104218CE0280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4B07-3780-4F3E-8D4F-3E9D836AEB52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1A5D-B302-4851-A93A-6DAA17F2CCED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355E-5B23-46ED-94E1-D76F15F571FD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ACAD-37E3-42BA-9957-0C73E21E0EE9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F0E5-78CE-40F4-9A0D-12BF626E05BC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F3B8-5DCB-43B0-9E77-20C079ADEF87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AEAE-D142-4106-8809-F5D584503E0F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73A1-DF11-450E-A165-5963780F725C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9BCD-C3D9-4214-9D7E-6EB8A972F2B4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86A8-DB6B-4579-A5CB-B8912A1026B8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843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C5FA2B-C12B-4521-96EF-EC27866D96AA}" type="datetimeFigureOut">
              <a:rPr lang="de-DE"/>
              <a:pPr>
                <a:defRPr/>
              </a:pPr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6D224-01BE-4ED6-953E-B15B98FE03B1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Graphique_Microsoft_Office_Excel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64D5A-4115-493F-8BC8-BE9529B6C709}" type="slidenum">
              <a:rPr lang="de-CH" smtClean="0"/>
              <a:pPr>
                <a:defRPr/>
              </a:pPr>
              <a:t>1</a:t>
            </a:fld>
            <a:r>
              <a:rPr lang="de-CH" smtClean="0"/>
              <a:t>1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type="title" idx="4294967295"/>
          </p:nvPr>
        </p:nvGraphicFramePr>
        <p:xfrm>
          <a:off x="-82550" y="36513"/>
          <a:ext cx="6781800" cy="1716087"/>
        </p:xfrm>
        <a:graphic>
          <a:graphicData uri="http://schemas.openxmlformats.org/presentationml/2006/ole">
            <p:oleObj spid="_x0000_s1026" name="Photo Editor Photo" r:id="rId4" imgW="11069595" imgH="2800741" progId="MSPhotoEd.3">
              <p:embed/>
            </p:oleObj>
          </a:graphicData>
        </a:graphic>
      </p:graphicFrame>
      <p:pic>
        <p:nvPicPr>
          <p:cNvPr id="10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88" y="3727450"/>
            <a:ext cx="38750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298450" y="2446338"/>
          <a:ext cx="1666875" cy="1773237"/>
        </p:xfrm>
        <a:graphic>
          <a:graphicData uri="http://schemas.openxmlformats.org/presentationml/2006/ole">
            <p:oleObj spid="_x0000_s1027" name="Clip" r:id="rId6" imgW="3634560" imgH="3657600" progId="MS_ClipArt_Gallery.2">
              <p:embed/>
            </p:oleObj>
          </a:graphicData>
        </a:graphic>
      </p:graphicFrame>
      <p:sp>
        <p:nvSpPr>
          <p:cNvPr id="1031" name="AutoShape 9" descr="CID:{28701FFF-138B-4E5A-8BA0-36D3D2D47F32}/raedli.jpg"/>
          <p:cNvSpPr>
            <a:spLocks noChangeAspect="1" noChangeArrowheads="1"/>
          </p:cNvSpPr>
          <p:nvPr/>
        </p:nvSpPr>
        <p:spPr bwMode="auto">
          <a:xfrm>
            <a:off x="457200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-541338" y="1603375"/>
            <a:ext cx="10729913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986213" y="4333875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H" sz="2800" i="1">
                <a:latin typeface="Verdana" pitchFamily="34" charset="0"/>
              </a:rPr>
              <a:t>«L</a:t>
            </a:r>
            <a:r>
              <a:rPr lang="de-CH" sz="2800" i="1">
                <a:latin typeface="Verdana" pitchFamily="34" charset="0"/>
              </a:rPr>
              <a:t>a Suisse accueille</a:t>
            </a:r>
            <a:br>
              <a:rPr lang="de-CH" sz="2800" i="1">
                <a:latin typeface="Verdana" pitchFamily="34" charset="0"/>
              </a:rPr>
            </a:br>
            <a:r>
              <a:rPr lang="de-CH" sz="2800" i="1">
                <a:latin typeface="Verdana" pitchFamily="34" charset="0"/>
              </a:rPr>
              <a:t>avec le cœur</a:t>
            </a:r>
            <a:r>
              <a:rPr lang="fr-CH" sz="2800" i="1">
                <a:latin typeface="Verdana" pitchFamily="34" charset="0"/>
              </a:rPr>
              <a:t>»</a:t>
            </a:r>
            <a:endParaRPr lang="de-CH" sz="2400" i="1">
              <a:latin typeface="Verdana" pitchFamily="34" charset="0"/>
            </a:endParaRPr>
          </a:p>
        </p:txBody>
      </p:sp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202113" y="5424488"/>
            <a:ext cx="49418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4400" b="1">
                <a:latin typeface="Verdana" pitchFamily="34" charset="0"/>
              </a:rPr>
              <a:t>notre portrait</a:t>
            </a:r>
            <a:br>
              <a:rPr lang="de-CH" sz="4400" b="1">
                <a:latin typeface="Verdana" pitchFamily="34" charset="0"/>
              </a:rPr>
            </a:br>
            <a:r>
              <a:rPr lang="de-CH" sz="4400" b="1">
                <a:latin typeface="Verdana" pitchFamily="34" charset="0"/>
              </a:rPr>
              <a:t>notre action</a:t>
            </a:r>
            <a:endParaRPr lang="de-CH" sz="2400" b="1">
              <a:latin typeface="Verdana" pitchFamily="34" charset="0"/>
            </a:endParaRPr>
          </a:p>
        </p:txBody>
      </p:sp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2713" y="1668463"/>
            <a:ext cx="39909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8AAB-8C33-40D4-B15A-7555D6B92EC2}" type="slidenum">
              <a:rPr lang="de-CH" smtClean="0"/>
              <a:pPr>
                <a:defRPr/>
              </a:pPr>
              <a:t>10</a:t>
            </a:fld>
            <a:endParaRPr lang="de-CH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0242" name="Photo Editor Photo" r:id="rId3" imgW="11069595" imgH="2800741" progId="MSPhotoEd.3">
              <p:embed/>
            </p:oleObj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Déroulement des camps : jeux</a:t>
            </a: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10</a:t>
            </a:r>
          </a:p>
        </p:txBody>
      </p:sp>
      <p:sp>
        <p:nvSpPr>
          <p:cNvPr id="10249" name="Textfeld 9"/>
          <p:cNvSpPr txBox="1">
            <a:spLocks noChangeArrowheads="1"/>
          </p:cNvSpPr>
          <p:nvPr/>
        </p:nvSpPr>
        <p:spPr bwMode="auto">
          <a:xfrm>
            <a:off x="1377950" y="1838325"/>
            <a:ext cx="5122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Verdana" pitchFamily="34" charset="0"/>
              </a:rPr>
              <a:t>Les camps médicalisés sont aussi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des vacances et des jeux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pour les enfants.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Les jeunes musiciens militaires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partagent leur passion pour la musique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avec les enfants.</a:t>
            </a:r>
          </a:p>
        </p:txBody>
      </p:sp>
      <p:grpSp>
        <p:nvGrpSpPr>
          <p:cNvPr id="10250" name="Gruppieren 13"/>
          <p:cNvGrpSpPr>
            <a:grpSpLocks/>
          </p:cNvGrpSpPr>
          <p:nvPr/>
        </p:nvGrpSpPr>
        <p:grpSpPr bwMode="auto">
          <a:xfrm>
            <a:off x="611188" y="3983038"/>
            <a:ext cx="4675187" cy="2332037"/>
            <a:chOff x="611188" y="3406124"/>
            <a:chExt cx="4675192" cy="2332685"/>
          </a:xfrm>
        </p:grpSpPr>
        <p:pic>
          <p:nvPicPr>
            <p:cNvPr id="10252" name="Picture 3" descr="F:\swisscor\2010\10-Anniversaire 3310\Brochure\Photographies Ania\pour_powerpoint\2009_1005_pp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5339" y="3424237"/>
              <a:ext cx="1597967" cy="231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4" descr="F:\swisscor\2010\10-Anniversaire 3310\Brochure\Photographies Ania\pour_powerpoint\2005_66_pp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188" y="3406124"/>
              <a:ext cx="1247191" cy="231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5" descr="F:\swisscor\2010\10-Anniversaire 3310\Brochure\Photographies Ania\pour_powerpoint\2008_fanfare_069_pp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50031" y="3429000"/>
              <a:ext cx="1536349" cy="230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E2277-DDD1-4340-B83E-64D41E9E707C}" type="slidenum">
              <a:rPr lang="de-CH" smtClean="0"/>
              <a:pPr>
                <a:defRPr/>
              </a:pPr>
              <a:t>11</a:t>
            </a:fld>
            <a:endParaRPr lang="de-CH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1266" name="Photo Editor Photo" r:id="rId3" imgW="11069595" imgH="2800741" progId="MSPhotoEd.3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Préparatifs du camp</a:t>
            </a:r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11</a:t>
            </a:r>
          </a:p>
        </p:txBody>
      </p:sp>
      <p:sp>
        <p:nvSpPr>
          <p:cNvPr id="11273" name="Textfeld 10"/>
          <p:cNvSpPr txBox="1">
            <a:spLocks noChangeArrowheads="1"/>
          </p:cNvSpPr>
          <p:nvPr/>
        </p:nvSpPr>
        <p:spPr bwMode="auto">
          <a:xfrm>
            <a:off x="495300" y="1847850"/>
            <a:ext cx="44338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Verdana" pitchFamily="34" charset="0"/>
              </a:rPr>
              <a:t>Les </a:t>
            </a:r>
            <a:r>
              <a:rPr lang="fr-CH" b="1">
                <a:latin typeface="Verdana" pitchFamily="34" charset="0"/>
              </a:rPr>
              <a:t>trois objectifs</a:t>
            </a: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du voyage de reconnaissances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      </a:t>
            </a:r>
            <a:r>
              <a:rPr lang="fr-CH" b="1">
                <a:latin typeface="Verdana" pitchFamily="34" charset="0"/>
              </a:rPr>
              <a:t>politique</a:t>
            </a: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contacts avec les autorités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créer la confiance</a:t>
            </a:r>
          </a:p>
          <a:p>
            <a:endParaRPr lang="fr-CH">
              <a:latin typeface="Verdana" pitchFamily="34" charset="0"/>
            </a:endParaRPr>
          </a:p>
          <a:p>
            <a:r>
              <a:rPr lang="fr-CH" b="1">
                <a:latin typeface="Verdana" pitchFamily="34" charset="0"/>
              </a:rPr>
              <a:t>      opérationnel</a:t>
            </a: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contacts avec les institutions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expliquer les capacités médicales</a:t>
            </a:r>
          </a:p>
          <a:p>
            <a:endParaRPr lang="fr-CH">
              <a:latin typeface="Verdana" pitchFamily="34" charset="0"/>
            </a:endParaRPr>
          </a:p>
          <a:p>
            <a:r>
              <a:rPr lang="fr-CH" b="1">
                <a:latin typeface="Verdana" pitchFamily="34" charset="0"/>
              </a:rPr>
              <a:t>      logistique</a:t>
            </a: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régler les transports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démarches pour passeports et visas</a:t>
            </a:r>
            <a:endParaRPr lang="de-CH"/>
          </a:p>
        </p:txBody>
      </p:sp>
      <p:sp>
        <p:nvSpPr>
          <p:cNvPr id="11274" name="Gleichschenkliges Dreieck 37"/>
          <p:cNvSpPr>
            <a:spLocks noChangeArrowheads="1"/>
          </p:cNvSpPr>
          <p:nvPr/>
        </p:nvSpPr>
        <p:spPr bwMode="auto">
          <a:xfrm rot="5400000">
            <a:off x="711994" y="2699544"/>
            <a:ext cx="142875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1275" name="Gleichschenkliges Dreieck 37"/>
          <p:cNvSpPr>
            <a:spLocks noChangeArrowheads="1"/>
          </p:cNvSpPr>
          <p:nvPr/>
        </p:nvSpPr>
        <p:spPr bwMode="auto">
          <a:xfrm rot="5400000">
            <a:off x="715169" y="4899819"/>
            <a:ext cx="142875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1276" name="Gleichschenkliges Dreieck 37"/>
          <p:cNvSpPr>
            <a:spLocks noChangeArrowheads="1"/>
          </p:cNvSpPr>
          <p:nvPr/>
        </p:nvSpPr>
        <p:spPr bwMode="auto">
          <a:xfrm rot="5400000">
            <a:off x="724694" y="3799682"/>
            <a:ext cx="142875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127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3" y="1262063"/>
            <a:ext cx="30718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357563"/>
            <a:ext cx="16430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DBA4B-5911-43CB-A66C-8B0B44969E1B}" type="slidenum">
              <a:rPr lang="de-CH" smtClean="0"/>
              <a:pPr>
                <a:defRPr/>
              </a:pPr>
              <a:t>12</a:t>
            </a:fld>
            <a:endParaRPr lang="de-CH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2290" name="Photo Editor Photo" r:id="rId3" imgW="11069595" imgH="2800741" progId="MSPhotoEd.3">
              <p:embed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Convention de </a:t>
            </a:r>
          </a:p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Collaboration</a:t>
            </a:r>
            <a:endParaRPr lang="de-CH" sz="1400">
              <a:latin typeface="Verdana" pitchFamily="34" charset="0"/>
            </a:endParaRP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2296" name="Textfeld 10"/>
          <p:cNvSpPr txBox="1">
            <a:spLocks noChangeArrowheads="1"/>
          </p:cNvSpPr>
          <p:nvPr/>
        </p:nvSpPr>
        <p:spPr bwMode="auto">
          <a:xfrm>
            <a:off x="250825" y="2349500"/>
            <a:ext cx="46434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>
              <a:latin typeface="Verdana" pitchFamily="34" charset="0"/>
            </a:endParaRPr>
          </a:p>
          <a:p>
            <a:r>
              <a:rPr lang="fr-CH" b="1">
                <a:latin typeface="Verdana" pitchFamily="34" charset="0"/>
              </a:rPr>
              <a:t>Engagement des responsabilités:</a:t>
            </a:r>
          </a:p>
          <a:p>
            <a:endParaRPr lang="fr-CH">
              <a:latin typeface="Verdana" pitchFamily="34" charset="0"/>
            </a:endParaRPr>
          </a:p>
          <a:p>
            <a:r>
              <a:rPr lang="fr-CH">
                <a:latin typeface="Verdana" pitchFamily="34" charset="0"/>
              </a:rPr>
              <a:t>         </a:t>
            </a: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pour le Ministère</a:t>
            </a:r>
            <a:endParaRPr lang="fr-CH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fr-CH">
                <a:latin typeface="Verdana" pitchFamily="34" charset="0"/>
              </a:rPr>
              <a:t> collaboration avec swisscor</a:t>
            </a:r>
          </a:p>
          <a:p>
            <a:pPr>
              <a:buFont typeface="Arial" charset="0"/>
              <a:buChar char="•"/>
            </a:pPr>
            <a:r>
              <a:rPr lang="fr-CH">
                <a:latin typeface="Verdana" pitchFamily="34" charset="0"/>
              </a:rPr>
              <a:t> caution morale</a:t>
            </a:r>
          </a:p>
          <a:p>
            <a:r>
              <a:rPr lang="de-CH">
                <a:latin typeface="Verdana" pitchFamily="34" charset="0"/>
              </a:rPr>
              <a:t>         </a:t>
            </a: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pour swisscor</a:t>
            </a:r>
          </a:p>
          <a:p>
            <a:pPr>
              <a:buFont typeface="Arial" charset="0"/>
              <a:buChar char="•"/>
            </a:pPr>
            <a:r>
              <a:rPr lang="de-CH">
                <a:latin typeface="Verdana" pitchFamily="34" charset="0"/>
              </a:rPr>
              <a:t> soins</a:t>
            </a:r>
          </a:p>
          <a:p>
            <a:pPr>
              <a:buFont typeface="Arial" charset="0"/>
              <a:buChar char="•"/>
            </a:pPr>
            <a:r>
              <a:rPr lang="de-CH">
                <a:latin typeface="Verdana" pitchFamily="34" charset="0"/>
              </a:rPr>
              <a:t> attention</a:t>
            </a:r>
          </a:p>
          <a:p>
            <a:pPr>
              <a:buFont typeface="Arial" charset="0"/>
              <a:buChar char="•"/>
            </a:pPr>
            <a:r>
              <a:rPr lang="de-CH">
                <a:latin typeface="Verdana" pitchFamily="34" charset="0"/>
              </a:rPr>
              <a:t> sécurité aux enfants confiés</a:t>
            </a:r>
            <a:endParaRPr lang="fr-CH">
              <a:latin typeface="Verdana" pitchFamily="34" charset="0"/>
            </a:endParaRP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503238" y="6673850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Pied de page</a:t>
            </a:r>
          </a:p>
        </p:txBody>
      </p:sp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41388"/>
            <a:ext cx="450056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Gleichschenkliges Dreieck 37"/>
          <p:cNvSpPr>
            <a:spLocks noChangeArrowheads="1"/>
          </p:cNvSpPr>
          <p:nvPr/>
        </p:nvSpPr>
        <p:spPr bwMode="auto">
          <a:xfrm rot="5400000">
            <a:off x="532606" y="3220244"/>
            <a:ext cx="142875" cy="3444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2300" name="Gleichschenkliges Dreieck 37"/>
          <p:cNvSpPr>
            <a:spLocks noChangeArrowheads="1"/>
          </p:cNvSpPr>
          <p:nvPr/>
        </p:nvSpPr>
        <p:spPr bwMode="auto">
          <a:xfrm rot="5400000">
            <a:off x="554832" y="4206081"/>
            <a:ext cx="171450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7F4E-00B3-4112-83A1-CEA73BC3A464}" type="slidenum">
              <a:rPr lang="de-CH" smtClean="0"/>
              <a:pPr>
                <a:defRPr/>
              </a:pPr>
              <a:t>13</a:t>
            </a:fld>
            <a:endParaRPr lang="de-CH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type="title"/>
          </p:nvPr>
        </p:nvGraphicFramePr>
        <p:xfrm>
          <a:off x="539750" y="115888"/>
          <a:ext cx="2640013" cy="668337"/>
        </p:xfrm>
        <a:graphic>
          <a:graphicData uri="http://schemas.openxmlformats.org/presentationml/2006/ole">
            <p:oleObj spid="_x0000_s13314" name="Photo Editor Photo" r:id="rId3" imgW="11069595" imgH="2800741" progId="MSPhotoEd.3">
              <p:embed/>
            </p:oleObj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1915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CH" b="1">
                <a:latin typeface="Verdana" pitchFamily="34" charset="0"/>
              </a:rPr>
              <a:t>12</a:t>
            </a:r>
            <a:endParaRPr lang="fr-CH"/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Visite aux institutions</a:t>
            </a:r>
            <a:endParaRPr lang="de-CH" sz="1400">
              <a:latin typeface="Verdana" pitchFamily="34" charset="0"/>
            </a:endParaRP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3320" name="Textfeld 10"/>
          <p:cNvSpPr txBox="1">
            <a:spLocks noChangeArrowheads="1"/>
          </p:cNvSpPr>
          <p:nvPr/>
        </p:nvSpPr>
        <p:spPr bwMode="auto">
          <a:xfrm>
            <a:off x="500063" y="1771650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>
              <a:latin typeface="Verdana" pitchFamily="34" charset="0"/>
            </a:endParaRPr>
          </a:p>
          <a:p>
            <a:r>
              <a:rPr lang="fr-CH">
                <a:latin typeface="Verdana" pitchFamily="34" charset="0"/>
              </a:rPr>
              <a:t>      créer la confiance</a:t>
            </a:r>
          </a:p>
          <a:p>
            <a:endParaRPr lang="fr-CH">
              <a:latin typeface="Verdana" pitchFamily="34" charset="0"/>
            </a:endParaRPr>
          </a:p>
          <a:p>
            <a:r>
              <a:rPr lang="fr-CH">
                <a:latin typeface="Verdana" pitchFamily="34" charset="0"/>
              </a:rPr>
              <a:t>      présenter la capacité médicale</a:t>
            </a:r>
          </a:p>
          <a:p>
            <a:endParaRPr lang="fr-CH">
              <a:latin typeface="Verdana" pitchFamily="34" charset="0"/>
            </a:endParaRPr>
          </a:p>
          <a:p>
            <a:r>
              <a:rPr lang="fr-CH">
                <a:latin typeface="Verdana" pitchFamily="34" charset="0"/>
              </a:rPr>
              <a:t>       expliquer la sélection</a:t>
            </a:r>
          </a:p>
          <a:p>
            <a:endParaRPr lang="fr-CH">
              <a:latin typeface="Verdana" pitchFamily="34" charset="0"/>
            </a:endParaRPr>
          </a:p>
          <a:p>
            <a:r>
              <a:rPr lang="fr-CH">
                <a:latin typeface="Verdana" pitchFamily="34" charset="0"/>
              </a:rPr>
              <a:t>      préparer le voyage</a:t>
            </a:r>
            <a:endParaRPr lang="de-CH" b="1">
              <a:latin typeface="Verdana" pitchFamily="34" charset="0"/>
            </a:endParaRPr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503238" y="6673850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Pied de page</a:t>
            </a:r>
          </a:p>
        </p:txBody>
      </p:sp>
      <p:pic>
        <p:nvPicPr>
          <p:cNvPr id="13322" name="Picture 3" descr="C:\Users\joerg\Pictures\Cahul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75" y="1125538"/>
            <a:ext cx="3311525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C:\Users\joerg\Pictures\Telenesti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7050" y="3789363"/>
            <a:ext cx="33210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Gleichschenkliges Dreieck 37"/>
          <p:cNvSpPr>
            <a:spLocks noChangeArrowheads="1"/>
          </p:cNvSpPr>
          <p:nvPr/>
        </p:nvSpPr>
        <p:spPr bwMode="auto">
          <a:xfrm rot="5400000">
            <a:off x="748506" y="2067719"/>
            <a:ext cx="142875" cy="3444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325" name="Gleichschenkliges Dreieck 37"/>
          <p:cNvSpPr>
            <a:spLocks noChangeArrowheads="1"/>
          </p:cNvSpPr>
          <p:nvPr/>
        </p:nvSpPr>
        <p:spPr bwMode="auto">
          <a:xfrm rot="5400000">
            <a:off x="748506" y="2607469"/>
            <a:ext cx="142875" cy="3444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326" name="Gleichschenkliges Dreieck 37"/>
          <p:cNvSpPr>
            <a:spLocks noChangeArrowheads="1"/>
          </p:cNvSpPr>
          <p:nvPr/>
        </p:nvSpPr>
        <p:spPr bwMode="auto">
          <a:xfrm rot="5400000">
            <a:off x="785019" y="3183732"/>
            <a:ext cx="142875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327" name="Gleichschenkliges Dreieck 37"/>
          <p:cNvSpPr>
            <a:spLocks noChangeArrowheads="1"/>
          </p:cNvSpPr>
          <p:nvPr/>
        </p:nvSpPr>
        <p:spPr bwMode="auto">
          <a:xfrm rot="5400000">
            <a:off x="747712" y="3760788"/>
            <a:ext cx="144463" cy="3444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094B4-5390-4171-AA27-8B264FB9779C}" type="slidenum">
              <a:rPr lang="de-CH" smtClean="0"/>
              <a:pPr>
                <a:defRPr/>
              </a:pPr>
              <a:t>14</a:t>
            </a:fld>
            <a:endParaRPr lang="de-CH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4338" name="Photo Editor Photo" r:id="rId3" imgW="11069595" imgH="2800741" progId="MSPhotoEd.3">
              <p:embed/>
            </p:oleObj>
          </a:graphicData>
        </a:graphic>
      </p:graphicFrame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Le saviez-vous ?</a:t>
            </a: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13</a:t>
            </a:r>
          </a:p>
        </p:txBody>
      </p:sp>
      <p:grpSp>
        <p:nvGrpSpPr>
          <p:cNvPr id="14346" name="Gruppieren 8"/>
          <p:cNvGrpSpPr>
            <a:grpSpLocks/>
          </p:cNvGrpSpPr>
          <p:nvPr/>
        </p:nvGrpSpPr>
        <p:grpSpPr bwMode="auto">
          <a:xfrm>
            <a:off x="2484438" y="1844675"/>
            <a:ext cx="7812087" cy="3603625"/>
            <a:chOff x="1156503" y="4572000"/>
            <a:chExt cx="4744038" cy="1956048"/>
          </a:xfrm>
        </p:grpSpPr>
        <p:graphicFrame>
          <p:nvGraphicFramePr>
            <p:cNvPr id="14339" name="Diagramm 13"/>
            <p:cNvGraphicFramePr>
              <a:graphicFrameLocks/>
            </p:cNvGraphicFramePr>
            <p:nvPr/>
          </p:nvGraphicFramePr>
          <p:xfrm>
            <a:off x="1268760" y="4572000"/>
            <a:ext cx="4320480" cy="1956048"/>
          </p:xfrm>
          <a:graphic>
            <a:graphicData uri="http://schemas.openxmlformats.org/presentationml/2006/ole">
              <p:oleObj spid="_x0000_s14339" r:id="rId4" imgW="4322439" imgH="1956986" progId="Excel.Chart.8">
                <p:embed/>
              </p:oleObj>
            </a:graphicData>
          </a:graphic>
        </p:graphicFrame>
        <p:sp>
          <p:nvSpPr>
            <p:cNvPr id="14350" name="Textfeld 14"/>
            <p:cNvSpPr txBox="1">
              <a:spLocks noChangeArrowheads="1"/>
            </p:cNvSpPr>
            <p:nvPr/>
          </p:nvSpPr>
          <p:spPr bwMode="auto">
            <a:xfrm>
              <a:off x="4180839" y="5519936"/>
              <a:ext cx="1719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b="1">
                  <a:latin typeface="Calibri" pitchFamily="34" charset="0"/>
                </a:rPr>
                <a:t>87 centimes</a:t>
              </a:r>
              <a:br>
                <a:rPr lang="de-CH" b="1">
                  <a:latin typeface="Calibri" pitchFamily="34" charset="0"/>
                </a:rPr>
              </a:br>
              <a:r>
                <a:rPr lang="de-CH" b="1">
                  <a:latin typeface="Calibri" pitchFamily="34" charset="0"/>
                </a:rPr>
                <a:t>pour les enfants</a:t>
              </a:r>
            </a:p>
          </p:txBody>
        </p:sp>
        <p:sp>
          <p:nvSpPr>
            <p:cNvPr id="14351" name="Textfeld 15"/>
            <p:cNvSpPr txBox="1">
              <a:spLocks noChangeArrowheads="1"/>
            </p:cNvSpPr>
            <p:nvPr/>
          </p:nvSpPr>
          <p:spPr bwMode="auto">
            <a:xfrm>
              <a:off x="1156503" y="4727848"/>
              <a:ext cx="1699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CH" sz="1000" b="1">
                  <a:latin typeface="Verdana" pitchFamily="34" charset="0"/>
                </a:rPr>
                <a:t>13 centimes</a:t>
              </a:r>
              <a:br>
                <a:rPr lang="fr-CH" sz="1000" b="1">
                  <a:latin typeface="Verdana" pitchFamily="34" charset="0"/>
                </a:rPr>
              </a:br>
              <a:r>
                <a:rPr lang="fr-CH" sz="1000" b="1">
                  <a:latin typeface="Verdana" pitchFamily="34" charset="0"/>
                </a:rPr>
                <a:t>pour l’administration</a:t>
              </a:r>
            </a:p>
          </p:txBody>
        </p:sp>
      </p:grpSp>
      <p:sp>
        <p:nvSpPr>
          <p:cNvPr id="14347" name="Textfeld 12"/>
          <p:cNvSpPr txBox="1">
            <a:spLocks noChangeArrowheads="1"/>
          </p:cNvSpPr>
          <p:nvPr/>
        </p:nvSpPr>
        <p:spPr bwMode="auto">
          <a:xfrm>
            <a:off x="4059238" y="1716088"/>
            <a:ext cx="4230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b="1">
                <a:latin typeface="Verdana" pitchFamily="34" charset="0"/>
              </a:rPr>
              <a:t>Votre franc de don…</a:t>
            </a:r>
          </a:p>
        </p:txBody>
      </p:sp>
      <p:sp>
        <p:nvSpPr>
          <p:cNvPr id="14348" name="Textfeld 17"/>
          <p:cNvSpPr txBox="1">
            <a:spLocks noChangeArrowheads="1"/>
          </p:cNvSpPr>
          <p:nvPr/>
        </p:nvSpPr>
        <p:spPr bwMode="auto">
          <a:xfrm>
            <a:off x="142875" y="2459038"/>
            <a:ext cx="63452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Verdana" pitchFamily="34" charset="0"/>
              </a:rPr>
              <a:t>La Fondation swisscor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apporte son aide médicalisée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exclusivement grâce à la générosité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d’organismes et de personnes privés.</a:t>
            </a:r>
          </a:p>
          <a:p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sur chaque franc,</a:t>
            </a:r>
            <a:br>
              <a:rPr lang="fr-CH">
                <a:latin typeface="Verdana" pitchFamily="34" charset="0"/>
              </a:rPr>
            </a:br>
            <a:r>
              <a:rPr lang="fr-CH" b="1">
                <a:latin typeface="Verdana" pitchFamily="34" charset="0"/>
              </a:rPr>
              <a:t>87 centimes</a:t>
            </a:r>
            <a:r>
              <a:rPr lang="fr-CH">
                <a:latin typeface="Verdana" pitchFamily="34" charset="0"/>
              </a:rPr>
              <a:t> vont au camp médicalisé</a:t>
            </a:r>
            <a:br>
              <a:rPr lang="fr-CH">
                <a:latin typeface="Verdana" pitchFamily="34" charset="0"/>
              </a:rPr>
            </a:br>
            <a:r>
              <a:rPr lang="fr-CH" b="1">
                <a:latin typeface="Verdana" pitchFamily="34" charset="0"/>
              </a:rPr>
              <a:t>13 centimes </a:t>
            </a:r>
            <a:r>
              <a:rPr lang="fr-CH">
                <a:latin typeface="Verdana" pitchFamily="34" charset="0"/>
              </a:rPr>
              <a:t>sont consacrés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à l’administration générale de la Fondation.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2708-1876-4C50-87D7-98485365E058}" type="slidenum">
              <a:rPr lang="de-CH" smtClean="0"/>
              <a:pPr>
                <a:defRPr/>
              </a:pPr>
              <a:t>15</a:t>
            </a:fld>
            <a:endParaRPr lang="de-CH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5362" name="Photo Editor Photo" r:id="rId3" imgW="11069595" imgH="2800741" progId="MSPhotoEd.3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Nos coûts</a:t>
            </a:r>
            <a:endParaRPr lang="de-CH" sz="14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14</a:t>
            </a:r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523875" y="2441575"/>
            <a:ext cx="63087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Verdana" pitchFamily="34" charset="0"/>
              </a:rPr>
              <a:t>Un camp médicalisé de 2 semaines coûte</a:t>
            </a:r>
            <a:br>
              <a:rPr lang="fr-FR">
                <a:latin typeface="Verdana" pitchFamily="34" charset="0"/>
              </a:rPr>
            </a:br>
            <a:r>
              <a:rPr lang="fr-FR" b="1">
                <a:latin typeface="Verdana" pitchFamily="34" charset="0"/>
              </a:rPr>
              <a:t>CHF 2’600 francs par enfant</a:t>
            </a:r>
            <a:r>
              <a:rPr lang="fr-FR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fr-FR">
                <a:latin typeface="Verdana" pitchFamily="34" charset="0"/>
              </a:rPr>
              <a:t>Ces dépenses comprennent :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- le voyage en Suisse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- les chaises roulantes, prothèses, lunettes,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- les habits et chaussures,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- les assurances maladie et accidents,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- l’hébergement, la nourriture,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- les excursions et jeux</a:t>
            </a:r>
            <a:br>
              <a:rPr lang="fr-FR">
                <a:latin typeface="Verdana" pitchFamily="34" charset="0"/>
              </a:rPr>
            </a:br>
            <a:r>
              <a:rPr lang="fr-FR" b="1">
                <a:latin typeface="Verdana" pitchFamily="34" charset="0"/>
              </a:rPr>
              <a:t/>
            </a:r>
            <a:br>
              <a:rPr lang="fr-FR" b="1">
                <a:latin typeface="Verdana" pitchFamily="34" charset="0"/>
              </a:rPr>
            </a:br>
            <a:r>
              <a:rPr lang="fr-FR" b="1">
                <a:latin typeface="Verdana" pitchFamily="34" charset="0"/>
              </a:rPr>
              <a:t/>
            </a:r>
            <a:br>
              <a:rPr lang="fr-FR" b="1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 swisscor ne bénéficie d’aucune subvention.</a:t>
            </a:r>
          </a:p>
        </p:txBody>
      </p:sp>
      <p:pic>
        <p:nvPicPr>
          <p:cNvPr id="15370" name="Picture 4" descr="http://admin.fr.ch/shared/img/cppef/arg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276350"/>
            <a:ext cx="1785938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CB5BF-E414-4F35-93EA-B1F0EA67CA00}" type="slidenum">
              <a:rPr lang="de-CH" smtClean="0"/>
              <a:pPr>
                <a:defRPr/>
              </a:pPr>
              <a:t>16</a:t>
            </a:fld>
            <a:endParaRPr lang="de-CH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6386" name="Photo Editor Photo" r:id="rId3" imgW="11069595" imgH="2800741" progId="MSPhotoEd.3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CH" b="1">
                <a:latin typeface="Verdana" pitchFamily="34" charset="0"/>
              </a:rPr>
              <a:t>15</a:t>
            </a:r>
            <a:endParaRPr lang="fr-CH"/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6391" name="Textfeld 10"/>
          <p:cNvSpPr txBox="1">
            <a:spLocks noChangeArrowheads="1"/>
          </p:cNvSpPr>
          <p:nvPr/>
        </p:nvSpPr>
        <p:spPr bwMode="auto">
          <a:xfrm>
            <a:off x="500063" y="908050"/>
            <a:ext cx="464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solidFill>
                  <a:srgbClr val="000000"/>
                </a:solidFill>
              </a:rPr>
              <a:t>une âme </a:t>
            </a:r>
            <a:endParaRPr lang="de-CH" b="1">
              <a:solidFill>
                <a:srgbClr val="000000"/>
              </a:solidFill>
            </a:endParaRP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503238" y="6673850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Pied de page</a:t>
            </a:r>
          </a:p>
        </p:txBody>
      </p:sp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33488"/>
            <a:ext cx="180181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1163" y="1233488"/>
            <a:ext cx="134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233488"/>
            <a:ext cx="176688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503238" y="2636838"/>
            <a:ext cx="5194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solidFill>
                  <a:srgbClr val="000000"/>
                </a:solidFill>
              </a:rPr>
              <a:t>un coeur</a:t>
            </a:r>
          </a:p>
          <a:p>
            <a:endParaRPr lang="fr-CH">
              <a:solidFill>
                <a:srgbClr val="000000"/>
              </a:solidFill>
            </a:endParaRPr>
          </a:p>
        </p:txBody>
      </p:sp>
      <p:pic>
        <p:nvPicPr>
          <p:cNvPr id="1639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3068638"/>
            <a:ext cx="6985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3105150"/>
            <a:ext cx="1365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Rectangle 18"/>
          <p:cNvSpPr>
            <a:spLocks noChangeArrowheads="1"/>
          </p:cNvSpPr>
          <p:nvPr/>
        </p:nvSpPr>
        <p:spPr bwMode="auto">
          <a:xfrm>
            <a:off x="468313" y="4473575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>
                <a:solidFill>
                  <a:srgbClr val="000000"/>
                </a:solidFill>
              </a:rPr>
              <a:t>un avenir</a:t>
            </a:r>
          </a:p>
        </p:txBody>
      </p:sp>
      <p:pic>
        <p:nvPicPr>
          <p:cNvPr id="164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238" y="5049838"/>
            <a:ext cx="14700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675" y="5049838"/>
            <a:ext cx="27003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1F6E-92D6-4ACF-8B9A-713FBE9C8D6B}" type="slidenum">
              <a:rPr lang="de-CH" smtClean="0"/>
              <a:pPr>
                <a:defRPr/>
              </a:pPr>
              <a:t>17</a:t>
            </a:fld>
            <a:endParaRPr lang="de-CH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17410" name="Photo Editor Photo" r:id="rId3" imgW="11069595" imgH="2800741" progId="MSPhotoEd.3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16</a:t>
            </a:r>
          </a:p>
        </p:txBody>
      </p:sp>
      <p:grpSp>
        <p:nvGrpSpPr>
          <p:cNvPr id="17416" name="Gruppieren 11"/>
          <p:cNvGrpSpPr>
            <a:grpSpLocks/>
          </p:cNvGrpSpPr>
          <p:nvPr/>
        </p:nvGrpSpPr>
        <p:grpSpPr bwMode="auto">
          <a:xfrm>
            <a:off x="4567238" y="1514475"/>
            <a:ext cx="3800475" cy="4435475"/>
            <a:chOff x="5286380" y="1750812"/>
            <a:chExt cx="3800470" cy="4435695"/>
          </a:xfrm>
        </p:grpSpPr>
        <p:pic>
          <p:nvPicPr>
            <p:cNvPr id="17419" name="Picture 10" descr="F:\swisscor\2010\10-Anniversaire 3310\Brochure\Photographies Ania\pour_powerpoint\2006_173_pp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1750812"/>
              <a:ext cx="3800470" cy="289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1" descr="F:\swisscor\2010\10-Anniversaire 3310\Brochure\Photographies Ania\pour_powerpoint\choeur_4804_pp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4043367"/>
              <a:ext cx="3795739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  <p:pic>
        <p:nvPicPr>
          <p:cNvPr id="17418" name="Picture 34" descr="mer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2571750"/>
            <a:ext cx="41084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D5064-39C5-46C6-94BB-DE3B66F907C4}" type="slidenum">
              <a:rPr lang="de-CH" smtClean="0"/>
              <a:pPr>
                <a:defRPr/>
              </a:pPr>
              <a:t>2</a:t>
            </a:fld>
            <a:endParaRPr lang="de-CH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2050" name="Photo Editor Photo" r:id="rId3" imgW="11069595" imgH="2800741" progId="MSPhotoEd.3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L’Histoire</a:t>
            </a: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…</a:t>
            </a:r>
            <a:r>
              <a:rPr lang="de-CH" sz="2400" b="1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de-CH" sz="2400" b="1">
                <a:solidFill>
                  <a:schemeClr val="accent2"/>
                </a:solidFill>
                <a:latin typeface="Verdana" pitchFamily="34" charset="0"/>
              </a:rPr>
            </a:br>
            <a:endParaRPr lang="de-CH" sz="1400">
              <a:latin typeface="Verdana" pitchFamily="34" charset="0"/>
            </a:endParaRPr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2056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2</a:t>
            </a:r>
          </a:p>
        </p:txBody>
      </p:sp>
      <p:sp>
        <p:nvSpPr>
          <p:cNvPr id="2057" name="Textfeld 10"/>
          <p:cNvSpPr txBox="1">
            <a:spLocks noChangeArrowheads="1"/>
          </p:cNvSpPr>
          <p:nvPr/>
        </p:nvSpPr>
        <p:spPr bwMode="auto">
          <a:xfrm>
            <a:off x="539750" y="1771650"/>
            <a:ext cx="4603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Verdana" pitchFamily="34" charset="0"/>
              </a:rPr>
              <a:t>Au début des années 90,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la Yougoslavie implose.</a:t>
            </a:r>
            <a:br>
              <a:rPr lang="fr-FR">
                <a:latin typeface="Verdana" pitchFamily="34" charset="0"/>
              </a:rPr>
            </a:br>
            <a:r>
              <a:rPr lang="fr-FR">
                <a:latin typeface="Verdana" pitchFamily="34" charset="0"/>
              </a:rPr>
              <a:t>Une longue et sanglante guerre secoue les Balkans – ici, à nos portes.</a:t>
            </a:r>
            <a:r>
              <a:rPr lang="de-CH">
                <a:latin typeface="Verdana" pitchFamily="34" charset="0"/>
              </a:rPr>
              <a:t/>
            </a:r>
            <a:br>
              <a:rPr lang="de-CH">
                <a:latin typeface="Verdana" pitchFamily="34" charset="0"/>
              </a:rPr>
            </a:br>
            <a:r>
              <a:rPr lang="de-CH">
                <a:latin typeface="Verdana" pitchFamily="34" charset="0"/>
              </a:rPr>
              <a:t/>
            </a:r>
            <a:br>
              <a:rPr lang="de-CH">
                <a:latin typeface="Verdana" pitchFamily="34" charset="0"/>
              </a:rPr>
            </a:br>
            <a:endParaRPr lang="de-CH">
              <a:latin typeface="Verdana" pitchFamily="34" charset="0"/>
            </a:endParaRPr>
          </a:p>
        </p:txBody>
      </p:sp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1262063"/>
            <a:ext cx="3619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E8949-540B-4EB8-BCA2-D6D8C8A4D8CB}" type="slidenum">
              <a:rPr lang="de-CH" smtClean="0"/>
              <a:pPr>
                <a:defRPr/>
              </a:pPr>
              <a:t>3</a:t>
            </a:fld>
            <a:endParaRPr lang="de-CH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3074" name="Photo Editor Photo" r:id="rId3" imgW="11069595" imgH="2800741" progId="MSPhotoEd.3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L’Histoire</a:t>
            </a: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…</a:t>
            </a:r>
            <a:r>
              <a:rPr lang="de-CH" sz="2400" b="1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de-CH" sz="2400" b="1">
                <a:solidFill>
                  <a:schemeClr val="accent2"/>
                </a:solidFill>
                <a:latin typeface="Verdana" pitchFamily="34" charset="0"/>
              </a:rPr>
            </a:br>
            <a:endParaRPr lang="de-CH" sz="1400">
              <a:latin typeface="Verdana" pitchFamily="34" charset="0"/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3</a:t>
            </a:r>
          </a:p>
        </p:txBody>
      </p:sp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5288" y="1271588"/>
            <a:ext cx="3621087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feld 10"/>
          <p:cNvSpPr txBox="1">
            <a:spLocks noChangeArrowheads="1"/>
          </p:cNvSpPr>
          <p:nvPr/>
        </p:nvSpPr>
        <p:spPr bwMode="auto">
          <a:xfrm>
            <a:off x="500063" y="1771650"/>
            <a:ext cx="4643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Un homme</a:t>
            </a:r>
            <a:r>
              <a:rPr lang="de-CH">
                <a:latin typeface="Verdana" pitchFamily="34" charset="0"/>
              </a:rPr>
              <a:t>          Adolf Ogi,</a:t>
            </a:r>
            <a:br>
              <a:rPr lang="de-CH">
                <a:latin typeface="Verdana" pitchFamily="34" charset="0"/>
              </a:rPr>
            </a:br>
            <a:r>
              <a:rPr lang="de-CH">
                <a:latin typeface="Verdana" pitchFamily="34" charset="0"/>
              </a:rPr>
              <a:t>                           Président de la    		    Confédération</a:t>
            </a:r>
          </a:p>
          <a:p>
            <a:pPr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Une date</a:t>
            </a:r>
            <a:r>
              <a:rPr lang="de-CH">
                <a:latin typeface="Verdana" pitchFamily="34" charset="0"/>
              </a:rPr>
              <a:t>             L</a:t>
            </a:r>
            <a:r>
              <a:rPr lang="fr-CH">
                <a:latin typeface="Verdana" pitchFamily="34" charset="0"/>
              </a:rPr>
              <a:t>’an 2000</a:t>
            </a:r>
            <a:r>
              <a:rPr lang="de-CH">
                <a:latin typeface="Verdana" pitchFamily="34" charset="0"/>
              </a:rPr>
              <a:t/>
            </a:r>
            <a:br>
              <a:rPr lang="de-CH">
                <a:latin typeface="Verdana" pitchFamily="34" charset="0"/>
              </a:rPr>
            </a:br>
            <a:r>
              <a:rPr lang="de-CH">
                <a:latin typeface="Verdana" pitchFamily="34" charset="0"/>
              </a:rPr>
              <a:t/>
            </a:r>
            <a:br>
              <a:rPr lang="de-CH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Une idée</a:t>
            </a:r>
            <a:r>
              <a:rPr lang="de-CH">
                <a:latin typeface="Verdana" pitchFamily="34" charset="0"/>
              </a:rPr>
              <a:t>             </a:t>
            </a:r>
            <a:r>
              <a:rPr lang="de-CH" i="1">
                <a:latin typeface="Verdana" pitchFamily="34" charset="0"/>
              </a:rPr>
              <a:t>„La Suisse accueille  			avec le coeur“</a:t>
            </a:r>
          </a:p>
          <a:p>
            <a:pPr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Une réalisation</a:t>
            </a:r>
            <a:r>
              <a:rPr lang="de-CH">
                <a:latin typeface="Verdana" pitchFamily="34" charset="0"/>
              </a:rPr>
              <a:t>   swisscor organise</a:t>
            </a:r>
            <a:br>
              <a:rPr lang="de-CH">
                <a:latin typeface="Verdana" pitchFamily="34" charset="0"/>
              </a:rPr>
            </a:br>
            <a:r>
              <a:rPr lang="de-CH">
                <a:latin typeface="Verdana" pitchFamily="34" charset="0"/>
              </a:rPr>
              <a:t>un camp médicalisé et accueille 100 enfants de Bosnie-Herzégovine et du Kosovo</a:t>
            </a:r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C2-2E7A-4FEB-9853-36FD1FC10589}" type="slidenum">
              <a:rPr lang="de-CH" smtClean="0"/>
              <a:pPr>
                <a:defRPr/>
              </a:pPr>
              <a:t>4</a:t>
            </a:fld>
            <a:endParaRPr lang="de-CH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4098" name="Photo Editor Photo" r:id="rId3" imgW="11069595" imgH="2800741" progId="MSPhotoEd.3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6630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Verdana" pitchFamily="34" charset="0"/>
              </a:rPr>
              <a:t>Notre engagement</a:t>
            </a:r>
            <a:endParaRPr lang="de-CH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104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4</a:t>
            </a:r>
          </a:p>
        </p:txBody>
      </p:sp>
      <p:pic>
        <p:nvPicPr>
          <p:cNvPr id="4105" name="Picture 21" descr="co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1881188"/>
            <a:ext cx="431800" cy="3524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4106" name="Textfeld 10"/>
          <p:cNvSpPr txBox="1">
            <a:spLocks noChangeArrowheads="1"/>
          </p:cNvSpPr>
          <p:nvPr/>
        </p:nvSpPr>
        <p:spPr bwMode="auto">
          <a:xfrm>
            <a:off x="971550" y="1843088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>
                <a:latin typeface="Verdana" pitchFamily="34" charset="0"/>
              </a:rPr>
              <a:t>Depuis </a:t>
            </a:r>
            <a:r>
              <a:rPr lang="fr-CH" b="1">
                <a:latin typeface="Verdana" pitchFamily="34" charset="0"/>
              </a:rPr>
              <a:t>12 ans</a:t>
            </a:r>
            <a:r>
              <a:rPr lang="fr-CH">
                <a:latin typeface="Verdana" pitchFamily="34" charset="0"/>
              </a:rPr>
              <a:t>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la Fondation </a:t>
            </a:r>
            <a:r>
              <a:rPr lang="fr-CH" b="1">
                <a:latin typeface="Verdana" pitchFamily="34" charset="0"/>
              </a:rPr>
              <a:t>swisscor</a:t>
            </a:r>
            <a:br>
              <a:rPr lang="fr-CH" b="1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poursuit les mêmes objectifs :</a:t>
            </a:r>
          </a:p>
          <a:p>
            <a:r>
              <a:rPr lang="fr-CH" b="1">
                <a:latin typeface="Verdana" pitchFamily="34" charset="0"/>
              </a:rPr>
              <a:t/>
            </a:r>
            <a:br>
              <a:rPr lang="fr-CH" b="1">
                <a:latin typeface="Verdana" pitchFamily="34" charset="0"/>
              </a:rPr>
            </a:br>
            <a:r>
              <a:rPr lang="fr-CH" b="1">
                <a:latin typeface="Verdana" pitchFamily="34" charset="0"/>
              </a:rPr>
              <a:t>organiser</a:t>
            </a:r>
            <a:r>
              <a:rPr lang="fr-CH">
                <a:latin typeface="Verdana" pitchFamily="34" charset="0"/>
              </a:rPr>
              <a:t>, chaque année,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en Suisse,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un camp de vacances médicalisé,</a:t>
            </a:r>
          </a:p>
          <a:p>
            <a:r>
              <a:rPr lang="fr-CH" b="1">
                <a:latin typeface="Verdana" pitchFamily="34" charset="0"/>
              </a:rPr>
              <a:t>accueillir</a:t>
            </a:r>
            <a:br>
              <a:rPr lang="fr-CH" b="1">
                <a:latin typeface="Verdana" pitchFamily="34" charset="0"/>
              </a:rPr>
            </a:br>
            <a:r>
              <a:rPr lang="fr-CH" b="1">
                <a:latin typeface="Verdana" pitchFamily="34" charset="0"/>
              </a:rPr>
              <a:t>et prendre en charge</a:t>
            </a: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80 à 100 enfants défavorisés,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handicapés ou abandonnés,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tous en grande pauvreté,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issus de pays en transition</a:t>
            </a:r>
          </a:p>
        </p:txBody>
      </p:sp>
      <p:pic>
        <p:nvPicPr>
          <p:cNvPr id="4107" name="Picture 13" descr="F:\swisscor\2010\10-Anniversaire 3310\Brochure\Photographies Ania\pour_powerpoint\2006_CIMG0130_p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990725"/>
            <a:ext cx="37893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35D2C-A17D-4E43-B047-FE0E9415BCF2}" type="slidenum">
              <a:rPr lang="de-CH" smtClean="0"/>
              <a:pPr>
                <a:defRPr/>
              </a:pPr>
              <a:t>5</a:t>
            </a:fld>
            <a:endParaRPr lang="de-CH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type="title" idx="4294967295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5122" name="Photo Editor Photo" r:id="rId3" imgW="11069595" imgH="2800741" progId="MSPhotoEd.3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Nos camps 2000 - 2012</a:t>
            </a:r>
            <a:endParaRPr lang="de-CH" sz="14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0" y="1928813"/>
            <a:ext cx="21097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>
                <a:latin typeface="Verdana" pitchFamily="34" charset="0"/>
              </a:rPr>
              <a:t>2000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Bosnie-Herzégovine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Kosovo</a:t>
            </a:r>
          </a:p>
          <a:p>
            <a:pPr algn="r">
              <a:spcBef>
                <a:spcPct val="50000"/>
              </a:spcBef>
            </a:pPr>
            <a:r>
              <a:rPr lang="de-CH" sz="1400">
                <a:latin typeface="Verdana" pitchFamily="34" charset="0"/>
              </a:rPr>
              <a:t>2001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Serbie</a:t>
            </a:r>
          </a:p>
          <a:p>
            <a:pPr algn="r">
              <a:spcBef>
                <a:spcPct val="50000"/>
              </a:spcBef>
            </a:pPr>
            <a:r>
              <a:rPr lang="de-CH" sz="1400">
                <a:latin typeface="Verdana" pitchFamily="34" charset="0"/>
              </a:rPr>
              <a:t>2002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Croatie</a:t>
            </a:r>
          </a:p>
          <a:p>
            <a:pPr algn="r">
              <a:spcBef>
                <a:spcPct val="50000"/>
              </a:spcBef>
            </a:pPr>
            <a:r>
              <a:rPr lang="de-CH" sz="1400">
                <a:latin typeface="Verdana" pitchFamily="34" charset="0"/>
              </a:rPr>
              <a:t>2011-2003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Macédoine</a:t>
            </a:r>
          </a:p>
          <a:p>
            <a:pPr algn="r">
              <a:spcBef>
                <a:spcPct val="50000"/>
              </a:spcBef>
            </a:pPr>
            <a:r>
              <a:rPr lang="de-CH" sz="1400">
                <a:latin typeface="Verdana" pitchFamily="34" charset="0"/>
              </a:rPr>
              <a:t>2004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Monténégro</a:t>
            </a:r>
          </a:p>
          <a:p>
            <a:pPr algn="r">
              <a:spcBef>
                <a:spcPct val="50000"/>
              </a:spcBef>
            </a:pPr>
            <a:r>
              <a:rPr lang="de-CH" sz="1400">
                <a:latin typeface="Verdana" pitchFamily="34" charset="0"/>
              </a:rPr>
              <a:t>2005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Albanie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2006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Camp de la Paix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enfants des pays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2000-2005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9325" y="1993900"/>
            <a:ext cx="496728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10"/>
          <p:cNvSpPr>
            <a:spLocks noChangeShapeType="1"/>
          </p:cNvSpPr>
          <p:nvPr/>
        </p:nvSpPr>
        <p:spPr bwMode="auto">
          <a:xfrm flipV="1">
            <a:off x="2070100" y="4057650"/>
            <a:ext cx="2592388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2074863" y="3933825"/>
            <a:ext cx="2808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2074863" y="3213100"/>
            <a:ext cx="2303462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2074863" y="2867025"/>
            <a:ext cx="266382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V="1">
            <a:off x="2070100" y="3789363"/>
            <a:ext cx="2524125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>
            <a:off x="2060575" y="2333625"/>
            <a:ext cx="2317750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5</a:t>
            </a:r>
          </a:p>
        </p:txBody>
      </p:sp>
      <p:sp>
        <p:nvSpPr>
          <p:cNvPr id="5136" name="Textfeld 18"/>
          <p:cNvSpPr txBox="1">
            <a:spLocks noChangeArrowheads="1"/>
          </p:cNvSpPr>
          <p:nvPr/>
        </p:nvSpPr>
        <p:spPr bwMode="auto">
          <a:xfrm>
            <a:off x="7343775" y="3048000"/>
            <a:ext cx="1285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400">
                <a:latin typeface="Verdana" pitchFamily="34" charset="0"/>
              </a:rPr>
              <a:t>2007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2010 </a:t>
            </a:r>
            <a:r>
              <a:rPr lang="de-CH" sz="1400" b="1">
                <a:solidFill>
                  <a:srgbClr val="FF0000"/>
                </a:solidFill>
                <a:latin typeface="Verdana" pitchFamily="34" charset="0"/>
              </a:rPr>
              <a:t>- 2012</a:t>
            </a: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Moldavie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/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2008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Jordanie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(Palestine)</a:t>
            </a:r>
          </a:p>
        </p:txBody>
      </p:sp>
      <p:sp>
        <p:nvSpPr>
          <p:cNvPr id="5137" name="Line 10"/>
          <p:cNvSpPr>
            <a:spLocks noChangeShapeType="1"/>
          </p:cNvSpPr>
          <p:nvPr/>
        </p:nvSpPr>
        <p:spPr bwMode="auto">
          <a:xfrm>
            <a:off x="5715000" y="3071813"/>
            <a:ext cx="166370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8" name="Line 10"/>
          <p:cNvSpPr>
            <a:spLocks noChangeShapeType="1"/>
          </p:cNvSpPr>
          <p:nvPr/>
        </p:nvSpPr>
        <p:spPr bwMode="auto">
          <a:xfrm flipV="1">
            <a:off x="6643688" y="4902200"/>
            <a:ext cx="735012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9" name="Line 10"/>
          <p:cNvSpPr>
            <a:spLocks noChangeShapeType="1"/>
          </p:cNvSpPr>
          <p:nvPr/>
        </p:nvSpPr>
        <p:spPr bwMode="auto">
          <a:xfrm flipH="1" flipV="1">
            <a:off x="4654550" y="4068763"/>
            <a:ext cx="417513" cy="2289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40" name="Line 10"/>
          <p:cNvSpPr>
            <a:spLocks noChangeShapeType="1"/>
          </p:cNvSpPr>
          <p:nvPr/>
        </p:nvSpPr>
        <p:spPr bwMode="auto">
          <a:xfrm flipH="1" flipV="1">
            <a:off x="4373563" y="3348038"/>
            <a:ext cx="698500" cy="3224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41" name="Textfeld 25"/>
          <p:cNvSpPr txBox="1">
            <a:spLocks noChangeArrowheads="1"/>
          </p:cNvSpPr>
          <p:nvPr/>
        </p:nvSpPr>
        <p:spPr bwMode="auto">
          <a:xfrm>
            <a:off x="5000625" y="5976938"/>
            <a:ext cx="2143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400">
                <a:latin typeface="Verdana" pitchFamily="34" charset="0"/>
              </a:rPr>
              <a:t>2009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Albanie</a:t>
            </a:r>
            <a:br>
              <a:rPr lang="de-CH" sz="1400">
                <a:latin typeface="Verdana" pitchFamily="34" charset="0"/>
              </a:rPr>
            </a:br>
            <a:r>
              <a:rPr lang="de-CH" sz="1400">
                <a:latin typeface="Verdana" pitchFamily="34" charset="0"/>
              </a:rPr>
              <a:t>Bosnie-Herzégovine</a:t>
            </a:r>
          </a:p>
        </p:txBody>
      </p:sp>
      <p:sp>
        <p:nvSpPr>
          <p:cNvPr id="5142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5143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6" descr="http://www.toondoctor.com/images/clipflash/stet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9290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6" descr="http://www.toondoctor.com/images/clipflash/stet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5048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6" descr="http://www.toondoctor.com/images/clipflash/stet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2309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81E62-1C16-4EC9-A7F6-DA84A6C92789}" type="slidenum">
              <a:rPr lang="de-CH" smtClean="0"/>
              <a:pPr>
                <a:defRPr/>
              </a:pPr>
              <a:t>6</a:t>
            </a:fld>
            <a:endParaRPr lang="de-CH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6146" name="Photo Editor Photo" r:id="rId4" imgW="11069595" imgH="2800741" progId="MSPhotoEd.3">
              <p:embed/>
            </p:oleObj>
          </a:graphicData>
        </a:graphic>
      </p:graphicFrame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Déroulement des camps : médecine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155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6</a:t>
            </a:r>
          </a:p>
        </p:txBody>
      </p:sp>
      <p:pic>
        <p:nvPicPr>
          <p:cNvPr id="6156" name="Picture 3" descr="F:\swisscor\2010\10-Anniversaire 3310\Brochure\Photographies Ania\pour_powerpoint\phrase_4_b_p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263" y="3900488"/>
            <a:ext cx="30591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" descr="F:\swisscor\2010\10-Anniversaire 3310\Brochure\Photographies Ania\pour_powerpoint\phrase_1_b_pp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928688"/>
            <a:ext cx="19573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feld 11"/>
          <p:cNvSpPr txBox="1">
            <a:spLocks noChangeArrowheads="1"/>
          </p:cNvSpPr>
          <p:nvPr/>
        </p:nvSpPr>
        <p:spPr bwMode="auto">
          <a:xfrm>
            <a:off x="1577975" y="2419350"/>
            <a:ext cx="49085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Verdana" pitchFamily="34" charset="0"/>
              </a:rPr>
              <a:t>swisscor apporte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tous les soins de base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et des soins spécialisés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dans l’intervalle de 15 jours.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Chaque enfant fait l’objet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d’un examen médical complet.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Chaque enfant bénéficie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d’un programme médical individuel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pour renforcer sa santé.</a:t>
            </a: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7A2E-D8F3-45F1-A7F4-8AD7C4A15F11}" type="slidenum">
              <a:rPr lang="de-CH" smtClean="0"/>
              <a:pPr>
                <a:defRPr/>
              </a:pPr>
              <a:t>7</a:t>
            </a:fld>
            <a:endParaRPr lang="de-CH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7170" name="Photo Editor Photo" r:id="rId3" imgW="11069595" imgH="2800741" progId="MSPhotoEd.3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Nos soins médicaux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7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1639888" y="1714500"/>
            <a:ext cx="54530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13 camps médicalisés</a:t>
            </a:r>
          </a:p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1’163 enfants</a:t>
            </a:r>
          </a:p>
          <a:p>
            <a:pPr>
              <a:spcBef>
                <a:spcPct val="50000"/>
              </a:spcBef>
            </a:pPr>
            <a:endParaRPr lang="fr-CH" sz="2400" b="1">
              <a:solidFill>
                <a:srgbClr val="0070C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1’416 traitements médicaux et dentaires</a:t>
            </a:r>
          </a:p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187 aides à la mobilité</a:t>
            </a:r>
          </a:p>
          <a:p>
            <a:pPr>
              <a:spcBef>
                <a:spcPct val="50000"/>
              </a:spcBef>
            </a:pPr>
            <a:endParaRPr lang="fr-CH" sz="2400" b="1">
              <a:solidFill>
                <a:srgbClr val="0070C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fr-CH" sz="2400" b="1">
                <a:solidFill>
                  <a:srgbClr val="0070C0"/>
                </a:solidFill>
                <a:latin typeface="Verdana" pitchFamily="34" charset="0"/>
              </a:rPr>
              <a:t>30% de suivi médical</a:t>
            </a: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endParaRPr lang="fr-CH">
              <a:latin typeface="Verdana" pitchFamily="34" charset="0"/>
            </a:endParaRPr>
          </a:p>
        </p:txBody>
      </p:sp>
      <p:sp>
        <p:nvSpPr>
          <p:cNvPr id="7178" name="Gleichschenkliges Dreieck 37"/>
          <p:cNvSpPr>
            <a:spLocks noChangeArrowheads="1"/>
          </p:cNvSpPr>
          <p:nvPr/>
        </p:nvSpPr>
        <p:spPr bwMode="auto">
          <a:xfrm rot="5400000">
            <a:off x="1454944" y="1753394"/>
            <a:ext cx="142875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7179" name="Gleichschenkliges Dreieck 38"/>
          <p:cNvSpPr>
            <a:spLocks noChangeArrowheads="1"/>
          </p:cNvSpPr>
          <p:nvPr/>
        </p:nvSpPr>
        <p:spPr bwMode="auto">
          <a:xfrm rot="5400000">
            <a:off x="1433513" y="2355850"/>
            <a:ext cx="142875" cy="346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7180" name="Gleichschenkliges Dreieck 40"/>
          <p:cNvSpPr>
            <a:spLocks noChangeArrowheads="1"/>
          </p:cNvSpPr>
          <p:nvPr/>
        </p:nvSpPr>
        <p:spPr bwMode="auto">
          <a:xfrm rot="5400000">
            <a:off x="1396206" y="3399632"/>
            <a:ext cx="142875" cy="3444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7181" name="Gleichschenkliges Dreieck 42"/>
          <p:cNvSpPr>
            <a:spLocks noChangeArrowheads="1"/>
          </p:cNvSpPr>
          <p:nvPr/>
        </p:nvSpPr>
        <p:spPr bwMode="auto">
          <a:xfrm rot="5400000">
            <a:off x="1396206" y="4336257"/>
            <a:ext cx="142875" cy="3444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718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2635250"/>
            <a:ext cx="1819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076700"/>
            <a:ext cx="18113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1392238"/>
            <a:ext cx="18240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Gleichschenkliges Dreieck 45"/>
          <p:cNvSpPr>
            <a:spLocks noChangeArrowheads="1"/>
          </p:cNvSpPr>
          <p:nvPr/>
        </p:nvSpPr>
        <p:spPr bwMode="auto">
          <a:xfrm rot="5400000">
            <a:off x="1432719" y="5452269"/>
            <a:ext cx="142875" cy="344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7186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6" descr="http://www.maqui-o-therapie.com/images/m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966913"/>
            <a:ext cx="14874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C89C0-3D59-4A83-A36D-C75AC19C0257}" type="slidenum">
              <a:rPr lang="de-CH" smtClean="0"/>
              <a:pPr>
                <a:defRPr/>
              </a:pPr>
              <a:t>8</a:t>
            </a:fld>
            <a:endParaRPr lang="de-CH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8194" name="Photo Editor Photo" r:id="rId4" imgW="11069595" imgH="2800741" progId="MSPhotoEd.3">
              <p:embed/>
            </p:oleObj>
          </a:graphicData>
        </a:graphic>
      </p:graphicFrame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Déroulement des camps : culture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8</a:t>
            </a:r>
          </a:p>
        </p:txBody>
      </p:sp>
      <p:sp>
        <p:nvSpPr>
          <p:cNvPr id="8202" name="Textfeld 9"/>
          <p:cNvSpPr txBox="1">
            <a:spLocks noChangeArrowheads="1"/>
          </p:cNvSpPr>
          <p:nvPr/>
        </p:nvSpPr>
        <p:spPr bwMode="auto">
          <a:xfrm>
            <a:off x="2306638" y="1847850"/>
            <a:ext cx="47656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Verdana" pitchFamily="34" charset="0"/>
              </a:rPr>
              <a:t>Je sais qui je suis.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Je vais vers l’autre …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… en sachant ce qui nous rassemble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et ce qui pourrait nous diviser.</a:t>
            </a:r>
          </a:p>
        </p:txBody>
      </p:sp>
      <p:grpSp>
        <p:nvGrpSpPr>
          <p:cNvPr id="8203" name="Gruppieren 13"/>
          <p:cNvGrpSpPr>
            <a:grpSpLocks/>
          </p:cNvGrpSpPr>
          <p:nvPr/>
        </p:nvGrpSpPr>
        <p:grpSpPr bwMode="auto">
          <a:xfrm>
            <a:off x="609600" y="3862388"/>
            <a:ext cx="7910513" cy="2165350"/>
            <a:chOff x="985801" y="3424952"/>
            <a:chExt cx="7910565" cy="2164630"/>
          </a:xfrm>
        </p:grpSpPr>
        <p:pic>
          <p:nvPicPr>
            <p:cNvPr id="8205" name="Picture 3" descr="F:\swisscor\2010\10-Anniversaire 3310\Brochure\Photographies Ania\pour_powerpoint\2007_05_pp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5801" y="3424952"/>
              <a:ext cx="2600328" cy="214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4" descr="F:\swisscor\2010\10-Anniversaire 3310\Brochure\Photographies Ania\pour_powerpoint\2007_06_pp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96037" y="3429715"/>
              <a:ext cx="2600329" cy="214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5" descr="F:\swisscor\2010\10-Anniversaire 3310\Brochure\Photographies Ania\pour_powerpoint\2007_07_pp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29015" y="3429000"/>
              <a:ext cx="2614631" cy="216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70A26-8F86-4D44-A813-B531845D161B}" type="slidenum">
              <a:rPr lang="de-CH" smtClean="0"/>
              <a:pPr>
                <a:defRPr/>
              </a:pPr>
              <a:t>9</a:t>
            </a:fld>
            <a:endParaRPr lang="de-CH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type="title"/>
          </p:nvPr>
        </p:nvGraphicFramePr>
        <p:xfrm>
          <a:off x="347663" y="96838"/>
          <a:ext cx="2640012" cy="668337"/>
        </p:xfrm>
        <a:graphic>
          <a:graphicData uri="http://schemas.openxmlformats.org/presentationml/2006/ole">
            <p:oleObj spid="_x0000_s9218" name="Photo Editor Photo" r:id="rId3" imgW="11069595" imgH="2800741" progId="MSPhotoEd.3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512763" y="1160463"/>
            <a:ext cx="7005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>
                <a:solidFill>
                  <a:srgbClr val="0070C0"/>
                </a:solidFill>
                <a:latin typeface="Verdana" pitchFamily="34" charset="0"/>
              </a:rPr>
              <a:t>Déroulement des camps : excursions</a:t>
            </a: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7045325" y="62039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b="1">
                <a:latin typeface="Verdana" pitchFamily="34" charset="0"/>
              </a:rPr>
              <a:t>notre portrait</a:t>
            </a:r>
            <a:br>
              <a:rPr lang="de-CH" b="1">
                <a:latin typeface="Verdana" pitchFamily="34" charset="0"/>
              </a:rPr>
            </a:br>
            <a:r>
              <a:rPr lang="de-CH" b="1">
                <a:latin typeface="Verdana" pitchFamily="34" charset="0"/>
              </a:rPr>
              <a:t>notre action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-252413" y="819150"/>
            <a:ext cx="10582276" cy="17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>
            <a:off x="8585200" y="25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b="1">
                <a:latin typeface="Verdana" pitchFamily="34" charset="0"/>
              </a:rPr>
              <a:t>9</a:t>
            </a:r>
          </a:p>
        </p:txBody>
      </p:sp>
      <p:pic>
        <p:nvPicPr>
          <p:cNvPr id="9225" name="Picture 3" descr="F:\swisscor\2010\10-Anniversaire 3310\Brochure\Photographies Ania\pour_powerpoint\2007_38_p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88" y="1852613"/>
            <a:ext cx="276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F:\swisscor\2010\10-Anniversaire 3310\Brochure\Photographies Ania\pour_powerpoint\phrase_3_b_p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538" y="4143375"/>
            <a:ext cx="14493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5" descr="F:\swisscor\2010\10-Anniversaire 3310\Brochure\Photographies Ania\pour_powerpoint\2003_003_majestix_pp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4288" y="4143375"/>
            <a:ext cx="1733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6" descr="F:\swisscor\2010\10-Anniversaire 3310\Brochure\Photographies Ania\pour_powerpoint\2000_302_pp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9788" y="4143375"/>
            <a:ext cx="16779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feld 13"/>
          <p:cNvSpPr txBox="1">
            <a:spLocks noChangeArrowheads="1"/>
          </p:cNvSpPr>
          <p:nvPr/>
        </p:nvSpPr>
        <p:spPr bwMode="auto">
          <a:xfrm>
            <a:off x="857250" y="1885950"/>
            <a:ext cx="54800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Verdana" pitchFamily="34" charset="0"/>
              </a:rPr>
              <a:t>A la découverte …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… d’un lac et d’un bateau,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… de la nature,</a:t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/>
            </a:r>
            <a:br>
              <a:rPr lang="fr-CH">
                <a:latin typeface="Verdana" pitchFamily="34" charset="0"/>
              </a:rPr>
            </a:br>
            <a:r>
              <a:rPr lang="fr-CH">
                <a:latin typeface="Verdana" pitchFamily="34" charset="0"/>
              </a:rPr>
              <a:t>… de l’escalade, même pour les mal-voyants.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0" y="6665913"/>
            <a:ext cx="5832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600" i="1">
                <a:latin typeface="Verdana" pitchFamily="34" charset="0"/>
              </a:rPr>
              <a:t>swisscor – secrétariat général – communication – avril 2011 –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410</Words>
  <Application>Microsoft Office PowerPoint</Application>
  <PresentationFormat>Affichage à l'écran (4:3)</PresentationFormat>
  <Paragraphs>142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Verdana</vt:lpstr>
      <vt:lpstr>Times New Roman</vt:lpstr>
      <vt:lpstr>Larissa-Design</vt:lpstr>
      <vt:lpstr>Photo Microsoft Photo Editor 3.0</vt:lpstr>
      <vt:lpstr>Microsoft Clip Gallery</vt:lpstr>
      <vt:lpstr>Microsoft Office Excel-Diagramm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BURAUT VBS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Piller Jean-Luc CDA</dc:creator>
  <cp:lastModifiedBy>Jacques</cp:lastModifiedBy>
  <cp:revision>49</cp:revision>
  <dcterms:created xsi:type="dcterms:W3CDTF">2010-04-07T10:37:01Z</dcterms:created>
  <dcterms:modified xsi:type="dcterms:W3CDTF">2012-12-08T15:42:01Z</dcterms:modified>
</cp:coreProperties>
</file>